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51"/>
  </p:notesMasterIdLst>
  <p:handoutMasterIdLst>
    <p:handoutMasterId r:id="rId52"/>
  </p:handoutMasterIdLst>
  <p:sldIdLst>
    <p:sldId id="256" r:id="rId2"/>
    <p:sldId id="280" r:id="rId3"/>
    <p:sldId id="391" r:id="rId4"/>
    <p:sldId id="344" r:id="rId5"/>
    <p:sldId id="306" r:id="rId6"/>
    <p:sldId id="345" r:id="rId7"/>
    <p:sldId id="346" r:id="rId8"/>
    <p:sldId id="350" r:id="rId9"/>
    <p:sldId id="338" r:id="rId10"/>
    <p:sldId id="347" r:id="rId11"/>
    <p:sldId id="337" r:id="rId12"/>
    <p:sldId id="353" r:id="rId13"/>
    <p:sldId id="351" r:id="rId14"/>
    <p:sldId id="339" r:id="rId15"/>
    <p:sldId id="349" r:id="rId16"/>
    <p:sldId id="340" r:id="rId17"/>
    <p:sldId id="354" r:id="rId18"/>
    <p:sldId id="321" r:id="rId19"/>
    <p:sldId id="361" r:id="rId20"/>
    <p:sldId id="341" r:id="rId21"/>
    <p:sldId id="362" r:id="rId22"/>
    <p:sldId id="363" r:id="rId23"/>
    <p:sldId id="364" r:id="rId24"/>
    <p:sldId id="365" r:id="rId25"/>
    <p:sldId id="372" r:id="rId26"/>
    <p:sldId id="342" r:id="rId27"/>
    <p:sldId id="343" r:id="rId28"/>
    <p:sldId id="366" r:id="rId29"/>
    <p:sldId id="367" r:id="rId30"/>
    <p:sldId id="369" r:id="rId31"/>
    <p:sldId id="370" r:id="rId32"/>
    <p:sldId id="368" r:id="rId33"/>
    <p:sldId id="394" r:id="rId34"/>
    <p:sldId id="395" r:id="rId35"/>
    <p:sldId id="392" r:id="rId36"/>
    <p:sldId id="355" r:id="rId37"/>
    <p:sldId id="356" r:id="rId38"/>
    <p:sldId id="357" r:id="rId39"/>
    <p:sldId id="373" r:id="rId40"/>
    <p:sldId id="375" r:id="rId41"/>
    <p:sldId id="384" r:id="rId42"/>
    <p:sldId id="383" r:id="rId43"/>
    <p:sldId id="388" r:id="rId44"/>
    <p:sldId id="387" r:id="rId45"/>
    <p:sldId id="358" r:id="rId46"/>
    <p:sldId id="389" r:id="rId47"/>
    <p:sldId id="390" r:id="rId48"/>
    <p:sldId id="336" r:id="rId49"/>
    <p:sldId id="393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ен стил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8" autoAdjust="0"/>
    <p:restoredTop sz="94660"/>
  </p:normalViewPr>
  <p:slideViewPr>
    <p:cSldViewPr>
      <p:cViewPr varScale="1">
        <p:scale>
          <a:sx n="74" d="100"/>
          <a:sy n="74" d="100"/>
        </p:scale>
        <p:origin x="142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243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6" Type="http://schemas.openxmlformats.org/officeDocument/2006/relationships/image" Target="../media/image67.wmf"/><Relationship Id="rId11" Type="http://schemas.openxmlformats.org/officeDocument/2006/relationships/image" Target="../media/image72.wmf"/><Relationship Id="rId5" Type="http://schemas.openxmlformats.org/officeDocument/2006/relationships/image" Target="../media/image66.wmf"/><Relationship Id="rId10" Type="http://schemas.openxmlformats.org/officeDocument/2006/relationships/image" Target="../media/image71.wmf"/><Relationship Id="rId4" Type="http://schemas.openxmlformats.org/officeDocument/2006/relationships/image" Target="../media/image65.wmf"/><Relationship Id="rId9" Type="http://schemas.openxmlformats.org/officeDocument/2006/relationships/image" Target="../media/image7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0B996DB-D4E8-49F9-B34C-3D8C9F1D85C1}" type="datetimeFigureOut">
              <a:rPr lang="en-US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8A7704C-E8C0-473D-B92F-30DC7FFC34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94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77DBB-5E50-49B5-9EDB-FE7D6D9FA405}" type="datetimeFigureOut">
              <a:rPr lang="bg-BG" smtClean="0"/>
              <a:pPr/>
              <a:t>27.11.2018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AF185-2AEC-4D3A-B38D-6153F8F5364B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8255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78371E-7FC5-47AF-8AFC-460BC883C079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D65E92-0A8D-43AB-99AE-16D5A2CD86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3147DC-CEAA-4FF1-81F8-49DBC24C452A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E58C7B-B36B-4419-A60E-B85B1023A19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2A06F9-8C5D-4BF1-B562-F8153F56BAEE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318BDD-6032-43F8-A400-B89BF7F152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81904FA-BD7A-418B-9409-E67B1746C97D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5EF5D3-D7F4-42A0-A58F-381F78B989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C6D9F8-3222-4102-85DE-95D47EA55C66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5E6ABF-9A1F-4602-B72E-7FDBFCB620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F30BD-0E67-4132-82DF-F7DD20E41F03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D1DB66-7F06-42AB-B79B-35F89E868F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010B87-D114-45E1-8DA7-D901EDC4D15E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D943E8-F978-4AC3-8282-B250E0B9AE8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45B59B-CEFE-4DA5-A2CB-DFAB5562DC09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C760F2-E17A-4E58-A5EC-2A2F3D22C5B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BE583B-6300-46AE-A31F-CCC11C405474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4A0690-0E50-442A-9BB3-D960AA0148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A44124-36FA-4155-A8A1-288D41056710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B4A53B-B390-4A26-AAD2-E720A73545F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415251-0B64-474F-873F-F5CB32DC4FE4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253670-5091-4988-A7E4-261164430B7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B02E8EF3-4F3D-48CB-8949-C0A50BA25B8B}" type="datetimeFigureOut">
              <a:rPr lang="en-US" smtClean="0"/>
              <a:pPr>
                <a:defRPr/>
              </a:pPr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9C29EA81-5954-46FB-9A9A-581DA6B7CF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file:///E:\How%20Arc%20Welding%20Works.mp4" TargetMode="External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hyperlink" Target="file:///E:\Railroad%20thermite%20welding.mp4" TargetMode="External"/><Relationship Id="rId5" Type="http://schemas.microsoft.com/office/2007/relationships/hdphoto" Target="../media/hdphoto4.wdp"/><Relationship Id="rId10" Type="http://schemas.openxmlformats.org/officeDocument/2006/relationships/hyperlink" Target="file:///E:\Thermitrex%20welding%20animation.mp4" TargetMode="External"/><Relationship Id="rId4" Type="http://schemas.openxmlformats.org/officeDocument/2006/relationships/image" Target="../media/image16.png"/><Relationship Id="rId9" Type="http://schemas.openxmlformats.org/officeDocument/2006/relationships/hyperlink" Target="file:///E:\Sub%20Arc%20Welding%20-%20SAW.mp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file:///E:\key%20coupling%20failure%20between%20shaft%20and%20hub;%20d&#233;t&#233;riorations%20d'un%20clavetage.mp4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file:///E:\Spline,%20Worm%20and%20Gear%20Hobbing%20-%20How%20to%20Make%20Gears.mp4" TargetMode="Externa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file:///E:\HV%20Bolts%20and%20Nuts%20Manufacturers%20-%20Big%20Bolt%20Nut.mp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66.wmf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" Type="http://schemas.openxmlformats.org/officeDocument/2006/relationships/image" Target="../media/image73.jpeg"/><Relationship Id="rId21" Type="http://schemas.openxmlformats.org/officeDocument/2006/relationships/image" Target="../media/image70.wmf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68.wmf"/><Relationship Id="rId25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65.wmf"/><Relationship Id="rId24" Type="http://schemas.openxmlformats.org/officeDocument/2006/relationships/oleObject" Target="../embeddings/oleObject13.bin"/><Relationship Id="rId5" Type="http://schemas.openxmlformats.org/officeDocument/2006/relationships/image" Target="../media/image62.wmf"/><Relationship Id="rId15" Type="http://schemas.openxmlformats.org/officeDocument/2006/relationships/image" Target="../media/image67.wmf"/><Relationship Id="rId23" Type="http://schemas.openxmlformats.org/officeDocument/2006/relationships/image" Target="../media/image71.wmf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69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64.w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file:///E:\Demonstration%20of%20a%20Ball%20Screw%20used%20for%20Universal%20Testing%20Machines.mp4" TargetMode="External"/><Relationship Id="rId2" Type="http://schemas.openxmlformats.org/officeDocument/2006/relationships/hyperlink" Target="file:///E:\rotating%20nut%20screw%20design%20of%20micro-miniature%20worm%20gear%20screw%20jack%20mechanical%20actuator%20lift%20mechanism.mp4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file:///H:\Shaft%20Alignment%20Concepts%20The%20Basics.mp4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file:///E:\types%20of%20coupling.mp4" TargetMode="External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file:///E:\Types%20of%20Friction%20Clutches%20-%20Magic%20Marks.mp4" TargetMode="External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file:///E:\BMW_M3_convertible_dkg.wmv" TargetMode="External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Relationship Id="rId9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E:\DSN%20Animations%20What%20is%20a%20Pop%20Rivet.mp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E:\Exploding%20Rivets.mp4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12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E:\The%20Common%20Weld%20Quality%20System.mp4" TargetMode="External"/><Relationship Id="rId2" Type="http://schemas.openxmlformats.org/officeDocument/2006/relationships/hyperlink" Target="file:///E:\Japan's%20most%20famous%20Katana%20forging%20artisan%20Kobayashi%20filmed%20by%20ADEYTO.mp4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2828527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7200" dirty="0" smtClean="0">
                <a:solidFill>
                  <a:schemeClr val="bg2">
                    <a:lumMod val="50000"/>
                  </a:schemeClr>
                </a:solidFill>
              </a:rPr>
              <a:t>МАШИННИ СЪЕДИНЕНИЯ</a:t>
            </a:r>
            <a:endParaRPr lang="en-US" sz="7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1520" y="836712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Електросъпротивителното заваряване бива: </a:t>
            </a:r>
            <a:r>
              <a:rPr lang="bg-BG" dirty="0">
                <a:solidFill>
                  <a:srgbClr val="FF0000"/>
                </a:solidFill>
              </a:rPr>
              <a:t>челно, точково и ролково.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206044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bg-BG" dirty="0">
                <a:solidFill>
                  <a:srgbClr val="FF0000"/>
                </a:solidFill>
              </a:rPr>
              <a:t>Челното заваряване </a:t>
            </a:r>
            <a:r>
              <a:rPr lang="bg-BG" dirty="0" smtClean="0">
                <a:solidFill>
                  <a:srgbClr val="FF0000"/>
                </a:solidFill>
              </a:rPr>
              <a:t> </a:t>
            </a:r>
            <a:r>
              <a:rPr lang="bg-BG" dirty="0" smtClean="0"/>
              <a:t>се </a:t>
            </a:r>
            <a:r>
              <a:rPr lang="bg-BG" dirty="0"/>
              <a:t>използва за заваряване на части, чийто контактни зони имат еднакви сечения.</a:t>
            </a:r>
          </a:p>
        </p:txBody>
      </p:sp>
      <p:sp>
        <p:nvSpPr>
          <p:cNvPr id="4" name="Rectangle 3"/>
          <p:cNvSpPr/>
          <p:nvPr/>
        </p:nvSpPr>
        <p:spPr>
          <a:xfrm>
            <a:off x="467544" y="1861009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solidFill>
                  <a:srgbClr val="FF0000"/>
                </a:solidFill>
              </a:rPr>
              <a:t>Точковото заваряване </a:t>
            </a:r>
            <a:r>
              <a:rPr lang="ru-RU" dirty="0"/>
              <a:t>се използва за съединяване на детайли от листов материал с дебелина от 0,1 до </a:t>
            </a:r>
            <a:r>
              <a:rPr lang="ru-RU" dirty="0" smtClean="0"/>
              <a:t>1 мм. 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467544" y="2551837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rgbClr val="FF0000"/>
                </a:solidFill>
              </a:rPr>
              <a:t>Ролковото заваряване </a:t>
            </a:r>
            <a:r>
              <a:rPr lang="ru-RU" dirty="0"/>
              <a:t>се използва за съединяване на детайли с дебелини до 2 </a:t>
            </a:r>
            <a:r>
              <a:rPr lang="ru-RU" dirty="0" smtClean="0"/>
              <a:t>мм, </a:t>
            </a:r>
            <a:r>
              <a:rPr lang="ru-RU" dirty="0"/>
              <a:t>когато е необходим непрекъснат заваръчен шев, който се постига посредством ролкови електроди.</a:t>
            </a:r>
            <a:endParaRPr lang="bg-BG" dirty="0"/>
          </a:p>
        </p:txBody>
      </p:sp>
      <p:sp>
        <p:nvSpPr>
          <p:cNvPr id="7" name="Rectangle 6"/>
          <p:cNvSpPr/>
          <p:nvPr/>
        </p:nvSpPr>
        <p:spPr>
          <a:xfrm>
            <a:off x="263670" y="3516422"/>
            <a:ext cx="8484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Заваряване чрез разтопяване </a:t>
            </a:r>
            <a:r>
              <a:rPr lang="ru-RU" dirty="0"/>
              <a:t>се изпълнява при загряване на частите до температурата на топене</a:t>
            </a:r>
            <a:r>
              <a:rPr lang="ru-RU" dirty="0" smtClean="0"/>
              <a:t>.</a:t>
            </a:r>
            <a:r>
              <a:rPr lang="ru-RU" dirty="0"/>
              <a:t> </a:t>
            </a:r>
            <a:r>
              <a:rPr lang="ru-RU" dirty="0" smtClean="0"/>
              <a:t>Бива</a:t>
            </a:r>
            <a:r>
              <a:rPr lang="ru-RU" dirty="0"/>
              <a:t>: 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335677" y="4162753"/>
            <a:ext cx="834077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FF0000"/>
                </a:solidFill>
              </a:rPr>
              <a:t>газово</a:t>
            </a:r>
            <a:r>
              <a:rPr lang="ru-RU" dirty="0" smtClean="0"/>
              <a:t> </a:t>
            </a:r>
            <a:r>
              <a:rPr lang="ru-RU" dirty="0"/>
              <a:t>- нагряването се извършва от пламък, който се получава при изгаряне на газ (ацетилен, водород, природен газ и др.) в кислородна среда; </a:t>
            </a:r>
            <a:endParaRPr lang="ru-RU" dirty="0" smtClean="0"/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FF0000"/>
                </a:solidFill>
              </a:rPr>
              <a:t>електродъгово</a:t>
            </a:r>
            <a:r>
              <a:rPr lang="ru-RU" dirty="0" smtClean="0"/>
              <a:t> </a:t>
            </a:r>
            <a:r>
              <a:rPr lang="ru-RU" dirty="0"/>
              <a:t>- нагряването се извършва от топлината на електрическа дъга, която се образува между специален електрод и заваряваните детайли; </a:t>
            </a:r>
            <a:endParaRPr lang="ru-RU" dirty="0" smtClean="0"/>
          </a:p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FF0000"/>
                </a:solidFill>
              </a:rPr>
              <a:t>термитно</a:t>
            </a:r>
            <a:r>
              <a:rPr lang="ru-RU" dirty="0" smtClean="0"/>
              <a:t> </a:t>
            </a:r>
            <a:r>
              <a:rPr lang="ru-RU" dirty="0"/>
              <a:t>- нагряването се извършва от топлината, която се отделя при изгарянето на термитна смес (около 78% железен окис и около 22% алуминий в прахообразно състояние).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32054" y="764704"/>
            <a:ext cx="8856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Газовото заваряване </a:t>
            </a:r>
            <a:r>
              <a:rPr lang="ru-RU" dirty="0"/>
              <a:t>се използва за съединяване на детайли с малка дебелина, направени от въглеродни стомани, никел, медни сплави и др., докато </a:t>
            </a:r>
            <a:r>
              <a:rPr lang="ru-RU" dirty="0">
                <a:solidFill>
                  <a:srgbClr val="FF0000"/>
                </a:solidFill>
              </a:rPr>
              <a:t>термитно </a:t>
            </a:r>
            <a:r>
              <a:rPr lang="ru-RU" dirty="0"/>
              <a:t>се заваряват предимно релси.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4181154" cy="2768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58" y="2025667"/>
            <a:ext cx="4611633" cy="29443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99792" y="1628800"/>
            <a:ext cx="35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>
                <a:solidFill>
                  <a:srgbClr val="0070C0"/>
                </a:solidFill>
              </a:rPr>
              <a:t>Електродъговото </a:t>
            </a:r>
            <a:r>
              <a:rPr lang="bg-BG" dirty="0">
                <a:solidFill>
                  <a:srgbClr val="0070C0"/>
                </a:solidFill>
              </a:rPr>
              <a:t>заваряване</a:t>
            </a:r>
          </a:p>
        </p:txBody>
      </p:sp>
      <p:sp>
        <p:nvSpPr>
          <p:cNvPr id="8" name="Rectangle 7"/>
          <p:cNvSpPr/>
          <p:nvPr/>
        </p:nvSpPr>
        <p:spPr>
          <a:xfrm>
            <a:off x="140648" y="1963975"/>
            <a:ext cx="3066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с неразтопяем електрод </a:t>
            </a:r>
          </a:p>
        </p:txBody>
      </p:sp>
      <p:sp>
        <p:nvSpPr>
          <p:cNvPr id="9" name="Rectangle 8"/>
          <p:cNvSpPr/>
          <p:nvPr/>
        </p:nvSpPr>
        <p:spPr>
          <a:xfrm>
            <a:off x="4987628" y="1963975"/>
            <a:ext cx="279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с разтопяем електрод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6752" y="620635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5-съединяваните </a:t>
            </a:r>
            <a:r>
              <a:rPr lang="bg-BG" dirty="0"/>
              <a:t>части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935" y="4757171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1-ръкохватката</a:t>
            </a:r>
            <a:endParaRPr lang="bg-BG" dirty="0"/>
          </a:p>
        </p:txBody>
      </p:sp>
      <p:sp>
        <p:nvSpPr>
          <p:cNvPr id="12" name="Rectangle 11"/>
          <p:cNvSpPr/>
          <p:nvPr/>
        </p:nvSpPr>
        <p:spPr>
          <a:xfrm>
            <a:off x="169148" y="5115889"/>
            <a:ext cx="2952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2-графитов </a:t>
            </a:r>
            <a:r>
              <a:rPr lang="bg-BG" dirty="0"/>
              <a:t>електрод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859" y="5485221"/>
            <a:ext cx="3409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3-допълнителния </a:t>
            </a:r>
            <a:r>
              <a:rPr lang="bg-BG" dirty="0"/>
              <a:t>материал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6752" y="5854553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4-електрическа </a:t>
            </a:r>
            <a:r>
              <a:rPr lang="bg-BG" dirty="0"/>
              <a:t>дъга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019108" y="5126503"/>
            <a:ext cx="20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1-ръкохватката</a:t>
            </a:r>
            <a:endParaRPr lang="bg-BG" dirty="0"/>
          </a:p>
        </p:txBody>
      </p:sp>
      <p:sp>
        <p:nvSpPr>
          <p:cNvPr id="25" name="Rectangle 24"/>
          <p:cNvSpPr/>
          <p:nvPr/>
        </p:nvSpPr>
        <p:spPr>
          <a:xfrm>
            <a:off x="4987628" y="5495615"/>
            <a:ext cx="2952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2-метален </a:t>
            </a:r>
            <a:r>
              <a:rPr lang="bg-BG" dirty="0"/>
              <a:t>електрод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000278" y="5837023"/>
            <a:ext cx="260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3-електрическа дъга</a:t>
            </a:r>
            <a:endParaRPr lang="bg-BG" dirty="0"/>
          </a:p>
        </p:txBody>
      </p:sp>
      <p:sp>
        <p:nvSpPr>
          <p:cNvPr id="27" name="Rectangle 26"/>
          <p:cNvSpPr/>
          <p:nvPr/>
        </p:nvSpPr>
        <p:spPr>
          <a:xfrm>
            <a:off x="5039823" y="620635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4-съединявани части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6" grpId="0"/>
      <p:bldP spid="24" grpId="0"/>
      <p:bldP spid="25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1698" y="836712"/>
            <a:ext cx="448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0070C0"/>
                </a:solidFill>
              </a:rPr>
              <a:t>Челно заваряване чрез напречен </a:t>
            </a:r>
            <a:r>
              <a:rPr lang="bg-BG" dirty="0" smtClean="0">
                <a:solidFill>
                  <a:srgbClr val="0070C0"/>
                </a:solidFill>
              </a:rPr>
              <a:t>шев</a:t>
            </a:r>
            <a:endParaRPr lang="bg-BG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7380312" cy="11220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55976" y="2276872"/>
            <a:ext cx="4488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0070C0"/>
                </a:solidFill>
              </a:rPr>
              <a:t>Челно заваряване чрез </a:t>
            </a:r>
            <a:r>
              <a:rPr lang="bg-BG" dirty="0" smtClean="0">
                <a:solidFill>
                  <a:srgbClr val="0070C0"/>
                </a:solidFill>
              </a:rPr>
              <a:t>наклонен шев</a:t>
            </a:r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780928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0070C0"/>
                </a:solidFill>
              </a:rPr>
              <a:t>Ъглово заваряване с припокриване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068960"/>
            <a:ext cx="6664312" cy="1086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46340" y="4221088"/>
            <a:ext cx="4497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Ъглово </a:t>
            </a:r>
            <a:r>
              <a:rPr lang="ru-RU" dirty="0" smtClean="0">
                <a:solidFill>
                  <a:srgbClr val="0070C0"/>
                </a:solidFill>
              </a:rPr>
              <a:t>заваряване </a:t>
            </a:r>
            <a:r>
              <a:rPr lang="ru-RU" dirty="0">
                <a:solidFill>
                  <a:srgbClr val="0070C0"/>
                </a:solidFill>
              </a:rPr>
              <a:t>без припокриване </a:t>
            </a:r>
            <a:endParaRPr lang="bg-BG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55" y="4581128"/>
            <a:ext cx="4811145" cy="1140470"/>
          </a:xfrm>
          <a:prstGeom prst="rect">
            <a:avLst/>
          </a:prstGeom>
        </p:spPr>
      </p:pic>
      <p:sp>
        <p:nvSpPr>
          <p:cNvPr id="20" name="Action Button: Movie 19">
            <a:hlinkClick r:id="rId8" action="ppaction://program" highlightClick="1"/>
          </p:cNvPr>
          <p:cNvSpPr/>
          <p:nvPr/>
        </p:nvSpPr>
        <p:spPr>
          <a:xfrm>
            <a:off x="179512" y="4437112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5013176"/>
            <a:ext cx="39604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https://www.youtube.com/watch?v=TeBX6cKKHWY&amp;t=14s</a:t>
            </a:r>
            <a:endParaRPr lang="en-US" sz="1000" dirty="0"/>
          </a:p>
        </p:txBody>
      </p:sp>
      <p:sp>
        <p:nvSpPr>
          <p:cNvPr id="24" name="Action Button: Movie 23">
            <a:hlinkClick r:id="rId9" action="ppaction://program" highlightClick="1"/>
          </p:cNvPr>
          <p:cNvSpPr/>
          <p:nvPr/>
        </p:nvSpPr>
        <p:spPr>
          <a:xfrm>
            <a:off x="179512" y="5229200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0" y="5805264"/>
            <a:ext cx="38164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https://www.youtube.com/watch?v=H6QGLGJ-BOE&amp;t=26s</a:t>
            </a:r>
            <a:endParaRPr lang="en-US" sz="1000" dirty="0"/>
          </a:p>
        </p:txBody>
      </p:sp>
      <p:sp>
        <p:nvSpPr>
          <p:cNvPr id="26" name="Action Button: Movie 25">
            <a:hlinkClick r:id="rId10" action="ppaction://program" highlightClick="1"/>
          </p:cNvPr>
          <p:cNvSpPr/>
          <p:nvPr/>
        </p:nvSpPr>
        <p:spPr>
          <a:xfrm>
            <a:off x="179512" y="6021288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0" y="6611779"/>
            <a:ext cx="3456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https://www.youtube.com/watch?v=mYQLlMlJSow</a:t>
            </a:r>
            <a:endParaRPr lang="en-US" sz="1000" dirty="0"/>
          </a:p>
        </p:txBody>
      </p:sp>
      <p:sp>
        <p:nvSpPr>
          <p:cNvPr id="28" name="Action Button: Movie 27">
            <a:hlinkClick r:id="rId11" action="ppaction://program" highlightClick="1"/>
          </p:cNvPr>
          <p:cNvSpPr/>
          <p:nvPr/>
        </p:nvSpPr>
        <p:spPr>
          <a:xfrm>
            <a:off x="4499992" y="6093296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36096" y="6237312"/>
            <a:ext cx="3294112" cy="25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https://www.youtube.com/watch?v=5uxsFglz2ig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14015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4" grpId="0"/>
      <p:bldP spid="7" grpId="0"/>
      <p:bldP spid="20" grpId="0" animBg="1"/>
      <p:bldP spid="22" grpId="0"/>
      <p:bldP spid="24" grpId="0" animBg="1"/>
      <p:bldP spid="25" grpId="0"/>
      <p:bldP spid="26" grpId="0" animBg="1"/>
      <p:bldP spid="27" grpId="0"/>
      <p:bldP spid="28" grpId="0" animBg="1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9552" y="681063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Съединения чрез запояване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8875" y="1050395"/>
            <a:ext cx="84969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70C0"/>
                </a:solidFill>
              </a:rPr>
              <a:t>Запояването</a:t>
            </a:r>
            <a:r>
              <a:rPr lang="ru-RU" dirty="0"/>
              <a:t> е начин за получаване на неразглобяемо съединение, при който двата съединявани детайла се свързват с междинен метал, наречен </a:t>
            </a:r>
            <a:r>
              <a:rPr lang="ru-RU" dirty="0" smtClean="0">
                <a:solidFill>
                  <a:srgbClr val="0070C0"/>
                </a:solidFill>
              </a:rPr>
              <a:t>припой, </a:t>
            </a:r>
            <a:r>
              <a:rPr lang="ru-RU" dirty="0" smtClean="0"/>
              <a:t>чиято температура </a:t>
            </a:r>
            <a:r>
              <a:rPr lang="ru-RU" dirty="0"/>
              <a:t>на </a:t>
            </a:r>
            <a:r>
              <a:rPr lang="ru-RU" dirty="0" smtClean="0"/>
              <a:t>топене </a:t>
            </a:r>
            <a:r>
              <a:rPr lang="ru-RU" dirty="0"/>
              <a:t>е значително по-ниска от температурата на топене на материалите на съединяваните части.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539552" y="2250724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rgbClr val="FF0000"/>
                </a:solidFill>
              </a:rPr>
              <a:t>Предимство</a:t>
            </a:r>
            <a:r>
              <a:rPr lang="ru-RU" dirty="0"/>
              <a:t> на запояването е, че материалът на съединяваните детайли запазва структурата, химичният състав и механичните си </a:t>
            </a:r>
            <a:r>
              <a:rPr lang="ru-RU" dirty="0" smtClean="0"/>
              <a:t>свойства.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525484" y="3172284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solidFill>
                  <a:srgbClr val="FF0000"/>
                </a:solidFill>
              </a:rPr>
              <a:t>Недостатък</a:t>
            </a:r>
            <a:r>
              <a:rPr lang="ru-RU" dirty="0"/>
              <a:t> е ниската якост на съединението.</a:t>
            </a:r>
            <a:endParaRPr lang="bg-BG" dirty="0"/>
          </a:p>
        </p:txBody>
      </p:sp>
      <p:sp>
        <p:nvSpPr>
          <p:cNvPr id="7" name="Rectangle 6"/>
          <p:cNvSpPr/>
          <p:nvPr/>
        </p:nvSpPr>
        <p:spPr>
          <a:xfrm>
            <a:off x="552660" y="3557485"/>
            <a:ext cx="8490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/>
              <a:t>За </a:t>
            </a:r>
            <a:r>
              <a:rPr lang="ru-RU" dirty="0"/>
              <a:t>получаване на </a:t>
            </a:r>
            <a:r>
              <a:rPr lang="ru-RU" dirty="0">
                <a:solidFill>
                  <a:srgbClr val="FF0000"/>
                </a:solidFill>
              </a:rPr>
              <a:t>качествена спойка </a:t>
            </a:r>
            <a:r>
              <a:rPr lang="ru-RU" dirty="0"/>
              <a:t>е необходимо предварително </a:t>
            </a:r>
            <a:r>
              <a:rPr lang="ru-RU" dirty="0">
                <a:solidFill>
                  <a:srgbClr val="FF0000"/>
                </a:solidFill>
              </a:rPr>
              <a:t>добро почистване </a:t>
            </a:r>
            <a:r>
              <a:rPr lang="ru-RU" dirty="0"/>
              <a:t>на контактуващите с припоя повърхнини. Използва се колофон в чист вид или паста. 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552660" y="4477479"/>
            <a:ext cx="85162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/>
              <a:t>Според температурата на топене припоите се делят на </a:t>
            </a:r>
            <a:r>
              <a:rPr lang="ru-RU" dirty="0">
                <a:solidFill>
                  <a:srgbClr val="FF0000"/>
                </a:solidFill>
              </a:rPr>
              <a:t>меки и твърди. Меките припои </a:t>
            </a:r>
            <a:r>
              <a:rPr lang="ru-RU" dirty="0"/>
              <a:t>се топят под </a:t>
            </a:r>
            <a:r>
              <a:rPr lang="ru-RU" dirty="0" smtClean="0">
                <a:solidFill>
                  <a:srgbClr val="FF0000"/>
                </a:solidFill>
              </a:rPr>
              <a:t>300</a:t>
            </a:r>
            <a:r>
              <a:rPr lang="ru-RU" dirty="0" smtClean="0">
                <a:solidFill>
                  <a:srgbClr val="FF0000"/>
                </a:solidFill>
                <a:latin typeface="Calibri"/>
                <a:cs typeface="Calibri"/>
              </a:rPr>
              <a:t>°</a:t>
            </a:r>
            <a:r>
              <a:rPr lang="ru-RU" dirty="0" smtClean="0">
                <a:solidFill>
                  <a:srgbClr val="FF0000"/>
                </a:solidFill>
              </a:rPr>
              <a:t>С</a:t>
            </a:r>
            <a:r>
              <a:rPr lang="ru-RU" dirty="0"/>
              <a:t>. Към тях се отнасят оловно-калаените припои. Те имат добра електропроводимост, гарантират плътност на съединението, но механичната им якост е ниска. 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552660" y="5910708"/>
            <a:ext cx="85162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ru-RU" dirty="0">
                <a:solidFill>
                  <a:srgbClr val="FF0000"/>
                </a:solidFill>
              </a:rPr>
              <a:t>Твърдите припои </a:t>
            </a:r>
            <a:r>
              <a:rPr lang="ru-RU" dirty="0"/>
              <a:t>имат температура на топене над </a:t>
            </a:r>
            <a:r>
              <a:rPr lang="ru-RU" dirty="0" smtClean="0">
                <a:solidFill>
                  <a:srgbClr val="FF0000"/>
                </a:solidFill>
              </a:rPr>
              <a:t>550</a:t>
            </a:r>
            <a:r>
              <a:rPr lang="ru-RU" dirty="0" smtClean="0">
                <a:solidFill>
                  <a:srgbClr val="FF0000"/>
                </a:solidFill>
                <a:latin typeface="Calibri"/>
                <a:cs typeface="Calibri"/>
              </a:rPr>
              <a:t>°</a:t>
            </a:r>
            <a:r>
              <a:rPr lang="ru-RU" dirty="0" smtClean="0">
                <a:solidFill>
                  <a:srgbClr val="FF0000"/>
                </a:solidFill>
              </a:rPr>
              <a:t>С</a:t>
            </a:r>
            <a:r>
              <a:rPr lang="ru-RU" dirty="0"/>
              <a:t>. Към тях се отнасят сребърните и медно-цинковите припои. Устойчиви са на корозия, удари и вибрация.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87146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9552" y="865729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Съединения чрез залепване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38468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Залепването</a:t>
            </a:r>
            <a:r>
              <a:rPr lang="ru-RU" dirty="0"/>
              <a:t> е начин за получаване на неразглобяемо съединение, при който двата съединявани детайла се свързват с </a:t>
            </a:r>
            <a:r>
              <a:rPr lang="ru-RU" dirty="0">
                <a:solidFill>
                  <a:srgbClr val="FF0000"/>
                </a:solidFill>
              </a:rPr>
              <a:t>междинен материал, наречен лепило.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536" y="2420888"/>
            <a:ext cx="8424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FF0000"/>
                </a:solidFill>
              </a:rPr>
              <a:t>Предимство</a:t>
            </a:r>
            <a:r>
              <a:rPr lang="ru-RU" dirty="0" smtClean="0"/>
              <a:t> на лепените </a:t>
            </a:r>
            <a:r>
              <a:rPr lang="ru-RU" dirty="0"/>
              <a:t>съединения </a:t>
            </a:r>
            <a:r>
              <a:rPr lang="ru-RU" dirty="0" smtClean="0"/>
              <a:t>е, че се </a:t>
            </a:r>
            <a:r>
              <a:rPr lang="ru-RU" dirty="0"/>
              <a:t>извършват без загряване, което запазва структурата на свързваните елементи и няма концентрация на напрежения</a:t>
            </a:r>
            <a:r>
              <a:rPr lang="ru-RU" dirty="0" smtClean="0"/>
              <a:t>. Осигурява </a:t>
            </a:r>
            <a:r>
              <a:rPr lang="ru-RU" dirty="0"/>
              <a:t>се добра гладкост на повърхнините. Съединението е устойчиво на корозия и  вибрации. Процесът може лесно да се автоматизира.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452054" y="4221088"/>
            <a:ext cx="8440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 smtClean="0">
                <a:solidFill>
                  <a:srgbClr val="FF0000"/>
                </a:solidFill>
              </a:rPr>
              <a:t>Недостатък</a:t>
            </a:r>
            <a:r>
              <a:rPr lang="ru-RU" dirty="0" smtClean="0"/>
              <a:t> на лепилата е, че </a:t>
            </a:r>
            <a:r>
              <a:rPr lang="ru-RU" dirty="0"/>
              <a:t>са </a:t>
            </a:r>
            <a:r>
              <a:rPr lang="ru-RU" dirty="0" smtClean="0"/>
              <a:t>токсични </a:t>
            </a:r>
            <a:r>
              <a:rPr lang="ru-RU" dirty="0"/>
              <a:t>и вредни за здравето на обслужващия персонал. Якостните качества след време се променят, а може и да настъпят деформации в съединяваните елементи.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23528" y="908720"/>
            <a:ext cx="84969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Лепилата, които се използват, имат </a:t>
            </a:r>
            <a:r>
              <a:rPr lang="ru-RU" dirty="0">
                <a:solidFill>
                  <a:srgbClr val="0070C0"/>
                </a:solidFill>
              </a:rPr>
              <a:t>няколко основни съставки</a:t>
            </a:r>
            <a:r>
              <a:rPr lang="ru-RU" dirty="0"/>
              <a:t>: </a:t>
            </a:r>
          </a:p>
          <a:p>
            <a:r>
              <a:rPr lang="ru-RU" dirty="0"/>
              <a:t>	А</a:t>
            </a:r>
            <a:r>
              <a:rPr lang="ru-RU" dirty="0">
                <a:solidFill>
                  <a:srgbClr val="0070C0"/>
                </a:solidFill>
              </a:rPr>
              <a:t>. Основен съставен материал</a:t>
            </a:r>
            <a:r>
              <a:rPr lang="ru-RU" dirty="0"/>
              <a:t>;</a:t>
            </a:r>
          </a:p>
          <a:p>
            <a:r>
              <a:rPr lang="ru-RU" dirty="0"/>
              <a:t>	Б</a:t>
            </a:r>
            <a:r>
              <a:rPr lang="ru-RU" dirty="0">
                <a:solidFill>
                  <a:srgbClr val="0070C0"/>
                </a:solidFill>
              </a:rPr>
              <a:t>. Разтворители </a:t>
            </a:r>
            <a:r>
              <a:rPr lang="ru-RU" dirty="0"/>
              <a:t>– за регулиране на вискозитета на лепилото без да се намаляват свързващите му свойства;</a:t>
            </a:r>
          </a:p>
          <a:p>
            <a:r>
              <a:rPr lang="ru-RU" dirty="0"/>
              <a:t>	В. </a:t>
            </a:r>
            <a:r>
              <a:rPr lang="ru-RU" dirty="0">
                <a:solidFill>
                  <a:srgbClr val="0070C0"/>
                </a:solidFill>
              </a:rPr>
              <a:t>Пълнители</a:t>
            </a:r>
            <a:r>
              <a:rPr lang="ru-RU" dirty="0"/>
              <a:t> – метални прахове или прахове от метални окиси, които се поставят за повишаване  твърдостта на съединението;</a:t>
            </a:r>
          </a:p>
          <a:p>
            <a:r>
              <a:rPr lang="ru-RU" dirty="0"/>
              <a:t>	Г. </a:t>
            </a:r>
            <a:r>
              <a:rPr lang="ru-RU" dirty="0">
                <a:solidFill>
                  <a:srgbClr val="0070C0"/>
                </a:solidFill>
              </a:rPr>
              <a:t>Втвърдители (катализатори) </a:t>
            </a:r>
            <a:r>
              <a:rPr lang="ru-RU" dirty="0"/>
              <a:t>– за ускоряване на реакцията.</a:t>
            </a:r>
          </a:p>
        </p:txBody>
      </p:sp>
      <p:sp>
        <p:nvSpPr>
          <p:cNvPr id="3" name="Rectangle 2"/>
          <p:cNvSpPr/>
          <p:nvPr/>
        </p:nvSpPr>
        <p:spPr>
          <a:xfrm>
            <a:off x="756999" y="2906723"/>
            <a:ext cx="66967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Лепилата се делят на три групи:</a:t>
            </a:r>
          </a:p>
          <a:p>
            <a:r>
              <a:rPr lang="ru-RU" dirty="0"/>
              <a:t>	1. Лепила втвърдяващи се при изпарение на разтворителя;</a:t>
            </a:r>
          </a:p>
          <a:p>
            <a:r>
              <a:rPr lang="ru-RU" dirty="0"/>
              <a:t>	2. Лепила втвърдяващи се при охлаждане;</a:t>
            </a:r>
          </a:p>
          <a:p>
            <a:r>
              <a:rPr lang="ru-RU" dirty="0"/>
              <a:t>	3. Лепила втвърдяващи се за сметка на химична реакция.</a:t>
            </a:r>
          </a:p>
        </p:txBody>
      </p:sp>
      <p:sp>
        <p:nvSpPr>
          <p:cNvPr id="4" name="Rectangle 3"/>
          <p:cNvSpPr/>
          <p:nvPr/>
        </p:nvSpPr>
        <p:spPr>
          <a:xfrm>
            <a:off x="310883" y="4637433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смолистите лепила </a:t>
            </a:r>
            <a:r>
              <a:rPr lang="ru-RU" dirty="0"/>
              <a:t>– руските БФ-2, БФ-4 и БФ-6, западните Bison-Tex, Snelfix и българското УЛЕ. Работната температура на съединенията, образувани чрез тези лепила, е в интервала от -600С до +1500С.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344027" y="5560763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епоксидни </a:t>
            </a:r>
            <a:r>
              <a:rPr lang="ru-RU" dirty="0" smtClean="0">
                <a:solidFill>
                  <a:srgbClr val="0070C0"/>
                </a:solidFill>
              </a:rPr>
              <a:t>лепила </a:t>
            </a:r>
            <a:r>
              <a:rPr lang="ru-RU" dirty="0" smtClean="0"/>
              <a:t>- компонентите </a:t>
            </a:r>
            <a:r>
              <a:rPr lang="ru-RU" dirty="0"/>
              <a:t>им се смесват преди лепене в определени </a:t>
            </a:r>
            <a:r>
              <a:rPr lang="ru-RU" dirty="0" smtClean="0"/>
              <a:t>пропорции - руските </a:t>
            </a:r>
            <a:r>
              <a:rPr lang="ru-RU" dirty="0"/>
              <a:t>Д6, Д16, Д23, </a:t>
            </a:r>
            <a:r>
              <a:rPr lang="ru-RU" dirty="0" err="1" smtClean="0"/>
              <a:t>западните</a:t>
            </a:r>
            <a:r>
              <a:rPr lang="ru-RU" dirty="0" smtClean="0"/>
              <a:t> </a:t>
            </a:r>
            <a:r>
              <a:rPr lang="ru-RU" dirty="0"/>
              <a:t>Bison, Combi-standart, Combi rapid, чешкото 2001, българските епоксидни смоли и др.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43439" y="220131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07504" y="976718"/>
            <a:ext cx="88569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FF0000"/>
                </a:solidFill>
              </a:rPr>
              <a:t>Съединенията със стегнатост </a:t>
            </a:r>
            <a:r>
              <a:rPr lang="ru-RU" dirty="0"/>
              <a:t>се използват при сглобяване на сложни съставни </a:t>
            </a:r>
            <a:r>
              <a:rPr lang="ru-RU" dirty="0" smtClean="0"/>
              <a:t>елементи </a:t>
            </a:r>
            <a:r>
              <a:rPr lang="ru-RU" dirty="0"/>
              <a:t>или за свързване на части, които са натоварени с </a:t>
            </a:r>
            <a:r>
              <a:rPr lang="ru-RU" dirty="0">
                <a:solidFill>
                  <a:srgbClr val="FF0000"/>
                </a:solidFill>
              </a:rPr>
              <a:t>осови сили и въртящи моменти</a:t>
            </a:r>
            <a:r>
              <a:rPr lang="ru-RU" dirty="0"/>
              <a:t>. Те се осъществяват за сметка на напреженията, които възникват в съединяваните части при </a:t>
            </a:r>
            <a:r>
              <a:rPr lang="ru-RU" dirty="0" smtClean="0"/>
              <a:t>еластичното </a:t>
            </a:r>
            <a:r>
              <a:rPr lang="ru-RU" dirty="0"/>
              <a:t>им деформиране. Сглобяването им става при гарантирана стегнатост, като се </a:t>
            </a:r>
            <a:r>
              <a:rPr lang="ru-RU" dirty="0" smtClean="0"/>
              <a:t>получават </a:t>
            </a:r>
            <a:r>
              <a:rPr lang="ru-RU" dirty="0"/>
              <a:t>сили на триене, които осигуряват относителна неподвижност на съединяваните части.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" y="2947854"/>
            <a:ext cx="6418922" cy="2686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522062" y="2947854"/>
            <a:ext cx="2426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1-обхващана </a:t>
            </a:r>
            <a:r>
              <a:rPr lang="ru-RU" dirty="0"/>
              <a:t>част </a:t>
            </a:r>
            <a:endParaRPr lang="bg-BG" dirty="0"/>
          </a:p>
        </p:txBody>
      </p:sp>
      <p:sp>
        <p:nvSpPr>
          <p:cNvPr id="7" name="Rectangle 6"/>
          <p:cNvSpPr/>
          <p:nvPr/>
        </p:nvSpPr>
        <p:spPr>
          <a:xfrm>
            <a:off x="6530903" y="3331925"/>
            <a:ext cx="2502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2 -обхващаща </a:t>
            </a:r>
            <a:r>
              <a:rPr lang="bg-BG" dirty="0"/>
              <a:t>част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631341" y="4798709"/>
                <a:ext cx="2185085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400">
                          <a:latin typeface="Cambria Math"/>
                        </a:rPr>
                        <m:t>2</m:t>
                      </m:r>
                      <m:r>
                        <a:rPr lang="bg-BG" sz="2400" i="1">
                          <a:latin typeface="Cambria Math"/>
                        </a:rPr>
                        <m:t>𝛥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bg-BG" sz="240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bg-BG" sz="240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bg-BG" sz="240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bg-BG" sz="2400">
                          <a:latin typeface="Cambria Math"/>
                        </a:rPr>
                        <m:t>−</m:t>
                      </m:r>
                      <m:r>
                        <a:rPr lang="bg-BG" sz="2400" i="1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341" y="4798709"/>
                <a:ext cx="2185085" cy="461665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583911" y="5892079"/>
                <a:ext cx="2173672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400">
                          <a:latin typeface="Cambria Math"/>
                        </a:rPr>
                        <m:t>2</m:t>
                      </m:r>
                      <m:r>
                        <a:rPr lang="bg-BG" sz="2400" i="1">
                          <a:latin typeface="Cambria Math"/>
                        </a:rPr>
                        <m:t>𝛥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−</m:t>
                      </m:r>
                      <m:r>
                        <a:rPr lang="bg-BG" sz="2400" i="1">
                          <a:latin typeface="Cambria Math"/>
                        </a:rPr>
                        <m:t>𝑑</m:t>
                      </m:r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911" y="5892079"/>
                <a:ext cx="2173672" cy="461665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6948264" y="4317751"/>
            <a:ext cx="432048" cy="22405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ight Arrow 23"/>
          <p:cNvSpPr/>
          <p:nvPr/>
        </p:nvSpPr>
        <p:spPr>
          <a:xfrm rot="10800000">
            <a:off x="7566183" y="4317751"/>
            <a:ext cx="432048" cy="22405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ight Arrow 24"/>
          <p:cNvSpPr/>
          <p:nvPr/>
        </p:nvSpPr>
        <p:spPr>
          <a:xfrm>
            <a:off x="7715947" y="5389813"/>
            <a:ext cx="432048" cy="22405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Right Arrow 25"/>
          <p:cNvSpPr/>
          <p:nvPr/>
        </p:nvSpPr>
        <p:spPr>
          <a:xfrm rot="10800000">
            <a:off x="6948264" y="5389813"/>
            <a:ext cx="432048" cy="224052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ectangle 26"/>
          <p:cNvSpPr/>
          <p:nvPr/>
        </p:nvSpPr>
        <p:spPr>
          <a:xfrm>
            <a:off x="107504" y="620144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Съединения със стегнатост</a:t>
            </a:r>
            <a:endParaRPr lang="bg-B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 animBg="1"/>
      <p:bldP spid="9" grpId="0" animBg="1"/>
      <p:bldP spid="11" grpId="0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49475" y="185074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5536" y="585087"/>
            <a:ext cx="6606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Изчисляване на цилиндрични пресови съединения</a:t>
            </a:r>
            <a:endParaRPr lang="bg-BG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1" y="958292"/>
            <a:ext cx="5101274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70881" y="2309398"/>
                <a:ext cx="1176284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≤</m:t>
                      </m:r>
                      <m:r>
                        <a:rPr lang="bg-BG" sz="2400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81" y="2309398"/>
                <a:ext cx="1176284" cy="46166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199231" y="942040"/>
            <a:ext cx="3872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При натоварване на съединението с осова </a:t>
            </a:r>
            <a:r>
              <a:rPr lang="bg-BG" dirty="0" smtClean="0"/>
              <a:t>сила е н</a:t>
            </a:r>
            <a:r>
              <a:rPr lang="ru-RU" smtClean="0"/>
              <a:t>еобходимо да </a:t>
            </a:r>
            <a:r>
              <a:rPr lang="ru-RU" dirty="0"/>
              <a:t>се спазва условието:</a:t>
            </a:r>
            <a:endParaRPr lang="bg-BG" dirty="0"/>
          </a:p>
        </p:txBody>
      </p:sp>
      <p:pic>
        <p:nvPicPr>
          <p:cNvPr id="47120" name="Picture 1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1" t="3081" r="29303" b="63102"/>
          <a:stretch/>
        </p:blipFill>
        <p:spPr bwMode="auto">
          <a:xfrm>
            <a:off x="63071" y="4042471"/>
            <a:ext cx="5578699" cy="284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973663" y="2116973"/>
                <a:ext cx="1792542" cy="84651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400" i="1">
                          <a:latin typeface="Cambria Math"/>
                        </a:rPr>
                        <m:t>𝑝</m:t>
                      </m:r>
                      <m:r>
                        <a:rPr lang="bg-BG" sz="2400" i="0">
                          <a:latin typeface="Cambria Math"/>
                        </a:rPr>
                        <m:t>≥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1">
                              <a:latin typeface="Cambria Math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1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1">
                              <a:latin typeface="Cambria Math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663" y="2116973"/>
                <a:ext cx="1792542" cy="846514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463450" y="3459988"/>
            <a:ext cx="35632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При натоварване с въртящ </a:t>
            </a:r>
            <a:r>
              <a:rPr lang="ru-RU" dirty="0" smtClean="0"/>
              <a:t>момент, </a:t>
            </a:r>
            <a:r>
              <a:rPr lang="ru-RU" dirty="0"/>
              <a:t>за да се запази взаимната неподвижност на частите 1 и 2, е необходимо да се спази </a:t>
            </a:r>
            <a:r>
              <a:rPr lang="ru-RU" dirty="0" smtClean="0"/>
              <a:t>условието: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4" name="Rectangle 47103"/>
              <p:cNvSpPr/>
              <p:nvPr/>
            </p:nvSpPr>
            <p:spPr>
              <a:xfrm>
                <a:off x="5514033" y="5467515"/>
                <a:ext cx="1510222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≤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47104" name="Rectangle 47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33" y="5467515"/>
                <a:ext cx="1510222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05" name="Rectangle 47104"/>
              <p:cNvSpPr/>
              <p:nvPr/>
            </p:nvSpPr>
            <p:spPr>
              <a:xfrm>
                <a:off x="7115517" y="5258942"/>
                <a:ext cx="1826269" cy="84895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400" i="1">
                          <a:latin typeface="Cambria Math"/>
                        </a:rPr>
                        <m:t>𝑝</m:t>
                      </m:r>
                      <m:r>
                        <a:rPr lang="bg-BG" sz="2400" i="0">
                          <a:latin typeface="Cambria Math"/>
                        </a:rPr>
                        <m:t>≥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 </m:t>
                          </m:r>
                          <m:r>
                            <a:rPr lang="bg-BG" sz="2400" i="1">
                              <a:latin typeface="Cambria Math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 </m:t>
                          </m:r>
                          <m:sSup>
                            <m:sSup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bg-BG" sz="2400" i="1">
                              <a:latin typeface="Cambria Math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47105" name="Rectangle 47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17" y="5258942"/>
                <a:ext cx="1826269" cy="848950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108" name="Circular Arrow 47107"/>
          <p:cNvSpPr/>
          <p:nvPr/>
        </p:nvSpPr>
        <p:spPr>
          <a:xfrm>
            <a:off x="4569140" y="2158733"/>
            <a:ext cx="360040" cy="654090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2699792" y="2309398"/>
            <a:ext cx="360040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25914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29" grpId="0" animBg="1"/>
      <p:bldP spid="31" grpId="0"/>
      <p:bldP spid="47104" grpId="0" animBg="1"/>
      <p:bldP spid="47105" grpId="0" animBg="1"/>
      <p:bldP spid="47108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04864"/>
            <a:ext cx="5753991" cy="369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985" y="849531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Съединения с клинове и щифтове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4985" y="1225331"/>
            <a:ext cx="8784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/>
              <a:t>Свързването </a:t>
            </a:r>
            <a:r>
              <a:rPr lang="ru-RU" dirty="0"/>
              <a:t>на машинните елементи става с помощта на </a:t>
            </a:r>
            <a:r>
              <a:rPr lang="ru-RU" dirty="0">
                <a:solidFill>
                  <a:srgbClr val="FF0000"/>
                </a:solidFill>
              </a:rPr>
              <a:t>допълнителен детайл</a:t>
            </a:r>
            <a:r>
              <a:rPr lang="ru-RU" dirty="0"/>
              <a:t>, който има формата на клин </a:t>
            </a:r>
            <a:r>
              <a:rPr lang="ru-RU" dirty="0">
                <a:solidFill>
                  <a:srgbClr val="FF0000"/>
                </a:solidFill>
              </a:rPr>
              <a:t>с едностранен или двустранен наклон.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32240" y="3933056"/>
            <a:ext cx="13564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1 – клин</a:t>
            </a:r>
          </a:p>
          <a:p>
            <a:r>
              <a:rPr lang="bg-BG" dirty="0" smtClean="0"/>
              <a:t>2 – втулка</a:t>
            </a:r>
          </a:p>
          <a:p>
            <a:r>
              <a:rPr lang="bg-BG" dirty="0" smtClean="0"/>
              <a:t>3 - вал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971600" y="5949280"/>
            <a:ext cx="79983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Елементите на </a:t>
            </a:r>
            <a:r>
              <a:rPr lang="ru-RU" dirty="0" smtClean="0"/>
              <a:t>клиновото </a:t>
            </a:r>
            <a:r>
              <a:rPr lang="ru-RU" dirty="0"/>
              <a:t>съединение се изчисляват на опън (2 и 3), на срязване (1, 2 и 3), на смачкване (1, 2 и 3) и на огъване (1).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18637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520" y="1124744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Като разновидност на клиновите съединения в различни конструкции се използват щифтови съединения - цилиндрични и </a:t>
            </a:r>
            <a:r>
              <a:rPr lang="ru-RU" dirty="0" smtClean="0"/>
              <a:t>конусни, </a:t>
            </a:r>
            <a:r>
              <a:rPr lang="ru-RU" dirty="0"/>
              <a:t>главно за фиксиране на точното взаимно разположение на две части. </a:t>
            </a:r>
            <a:endParaRPr lang="bg-B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1" y="2492896"/>
            <a:ext cx="8858338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135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827584" y="116632"/>
            <a:ext cx="7560840" cy="6088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bg-BG" altLang="en-US" sz="2800" b="1" dirty="0" smtClean="0">
                <a:solidFill>
                  <a:srgbClr val="000099"/>
                </a:solidFill>
                <a:latin typeface="+mn-lt"/>
              </a:rPr>
              <a:t>Съдържание: </a:t>
            </a:r>
            <a:r>
              <a:rPr lang="bg-BG" altLang="en-US" sz="2400" b="1" dirty="0" smtClean="0">
                <a:solidFill>
                  <a:srgbClr val="000099"/>
                </a:solidFill>
                <a:latin typeface="+mn-lt"/>
              </a:rPr>
              <a:t>лекции</a:t>
            </a:r>
            <a:endParaRPr lang="bg-BG" altLang="en-US" sz="1600" dirty="0">
              <a:solidFill>
                <a:srgbClr val="000099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Общи сведения за машините и механизмите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Кинематика на механизмите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Статика на твърдо тяло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Геометрични и масови характеристики на телата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Сили на триене в кинематичните двоици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Якост на телата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Еластични елементи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FF0000"/>
                </a:solidFill>
                <a:latin typeface="+mn-lt"/>
              </a:rPr>
              <a:t>Машинни съединения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FF0000"/>
                </a:solidFill>
                <a:latin typeface="+mn-lt"/>
              </a:rPr>
              <a:t>Съединители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Лагерни опори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00099"/>
                </a:solidFill>
                <a:latin typeface="+mn-lt"/>
              </a:rPr>
              <a:t>Механизми с постоянно предавателно отношение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Динамика на механични системи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>
                <a:solidFill>
                  <a:srgbClr val="000099"/>
                </a:solidFill>
                <a:latin typeface="+mn-lt"/>
              </a:rPr>
              <a:t>Механични трептения </a:t>
            </a:r>
            <a:endParaRPr lang="bg-BG" sz="2000" dirty="0" smtClean="0">
              <a:solidFill>
                <a:srgbClr val="000099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bg-BG" sz="2000" dirty="0" smtClean="0">
                <a:solidFill>
                  <a:srgbClr val="000099"/>
                </a:solidFill>
                <a:latin typeface="+mn-lt"/>
              </a:rPr>
              <a:t>МЕМС</a:t>
            </a:r>
            <a:endParaRPr lang="bg-BG" sz="2000" dirty="0">
              <a:solidFill>
                <a:srgbClr val="0000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4611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0888"/>
            <a:ext cx="6109814" cy="4232080"/>
          </a:xfrm>
          <a:prstGeom prst="rect">
            <a:avLst/>
          </a:prstGeom>
        </p:spPr>
      </p:pic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6534" y="865729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Съединения с шпонки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1988840"/>
            <a:ext cx="3767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0070C0"/>
                </a:solidFill>
              </a:rPr>
              <a:t>Съединения с клинови шпонки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520" y="1185655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Съединенията с клинови, призматични и сегментни шпонки се употребяват за съединяване на въртящи се машинни части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5292080" y="6030310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жлебова клинова шпонка</a:t>
            </a:r>
          </a:p>
        </p:txBody>
      </p:sp>
    </p:spTree>
    <p:extLst>
      <p:ext uri="{BB962C8B-B14F-4D97-AF65-F5344CB8AC3E}">
        <p14:creationId xmlns:p14="http://schemas.microsoft.com/office/powerpoint/2010/main" val="2918637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7" y="1484784"/>
            <a:ext cx="7838545" cy="2764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331640" y="980728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Съединение с плоска клинова шпонка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323528" y="4437112"/>
            <a:ext cx="88204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Съединенията с клинови шпонки са напрегнати и могат да предават въртящ момент и да възприемат определена осова сила. Те възприемат добре ударни и променливи натоварвания. Основен техен недостатък е, че при монтаж се измества оста на главината на закрепвания детайл спрямо оста на вала с размер, равен на монтажната хлабина на съединението. Поради тази причина те се използват в бавноходни машини и предавки.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12122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4904"/>
            <a:ext cx="8480235" cy="4181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1520" y="862326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solidFill>
                  <a:srgbClr val="0070C0"/>
                </a:solidFill>
              </a:rPr>
              <a:t>Призматичните шпонки </a:t>
            </a:r>
            <a:r>
              <a:rPr lang="ru-RU" dirty="0"/>
              <a:t>биват обикновени – за предаване на въртящ момент и направляващи (плъзгащи) – за предаване на въртящ момент при преместване на един от елементите. Съединенията с призматични шпонки са ненапрегнати и могат да предават само въртящ момент. Те осигуряват добро центриране на детайлите върху валовете, което позволява използването им при бързоходни машини.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92011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3" y="1196752"/>
            <a:ext cx="5562780" cy="36004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3" name="Rectangle 2"/>
          <p:cNvSpPr/>
          <p:nvPr/>
        </p:nvSpPr>
        <p:spPr>
          <a:xfrm>
            <a:off x="323528" y="796160"/>
            <a:ext cx="6678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Изчислителната схема на шпонка в напречно сечение 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59182" y="1924163"/>
                <a:ext cx="1590244" cy="78617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bg-BG" sz="2400" i="1">
                              <a:latin typeface="Cambria Math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182" y="1924163"/>
                <a:ext cx="1590244" cy="786177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421810" y="1214596"/>
            <a:ext cx="3707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За натоварваща съединението се приема периферната сила 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59182" y="3431180"/>
                <a:ext cx="2555315" cy="845937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см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см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≤</m:t>
                      </m:r>
                      <m:d>
                        <m:dPr>
                          <m:begChr m:val="["/>
                          <m:endChr m:val="]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см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182" y="3431180"/>
                <a:ext cx="2555315" cy="845937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76666" y="5373216"/>
                <a:ext cx="2447208" cy="89139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ср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ср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≤</m:t>
                      </m:r>
                      <m:d>
                        <m:dPr>
                          <m:begChr m:val="["/>
                          <m:endChr m:val="]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ср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666" y="5373216"/>
                <a:ext cx="2447208" cy="891398"/>
              </a:xfrm>
              <a:prstGeom prst="rect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359182" y="4566319"/>
                <a:ext cx="1976823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см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𝑃</m:t>
                          </m:r>
                        </m:sub>
                      </m:sSub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</m:t>
                      </m:r>
                      <m:f>
                        <m:fPr>
                          <m:type m:val="lin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400" i="1">
                              <a:latin typeface="Cambria Math"/>
                            </a:rPr>
                            <m:t>h</m:t>
                          </m:r>
                        </m:num>
                        <m:den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182" y="4566319"/>
                <a:ext cx="1976823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t="-128947" r="-33333" b="-1868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58767" y="5621810"/>
                <a:ext cx="1548886" cy="49481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ср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</m:t>
                      </m:r>
                      <m:r>
                        <a:rPr lang="bg-BG" sz="24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67" y="5621810"/>
                <a:ext cx="1548886" cy="494815"/>
              </a:xfrm>
              <a:prstGeom prst="rect">
                <a:avLst/>
              </a:prstGeom>
              <a:blipFill rotWithShape="1">
                <a:blip r:embed="rId7" cstate="print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ction Button: Movie 19">
            <a:hlinkClick r:id="rId8" action="ppaction://program" highlightClick="1"/>
          </p:cNvPr>
          <p:cNvSpPr/>
          <p:nvPr/>
        </p:nvSpPr>
        <p:spPr>
          <a:xfrm>
            <a:off x="179512" y="6353944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87624" y="6453336"/>
            <a:ext cx="3438128" cy="25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https://www.youtube.com/watch?v=2ra-CapAQeg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18895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5" y="1412776"/>
            <a:ext cx="8886970" cy="338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60675" y="753686"/>
            <a:ext cx="4232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Съединения със сегментна шпонка</a:t>
            </a:r>
          </a:p>
        </p:txBody>
      </p:sp>
      <p:sp>
        <p:nvSpPr>
          <p:cNvPr id="4" name="Donut 3"/>
          <p:cNvSpPr/>
          <p:nvPr/>
        </p:nvSpPr>
        <p:spPr>
          <a:xfrm>
            <a:off x="2276799" y="1844824"/>
            <a:ext cx="2503853" cy="2304256"/>
          </a:xfrm>
          <a:prstGeom prst="donut">
            <a:avLst>
              <a:gd name="adj" fmla="val 4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3169" y="5013176"/>
            <a:ext cx="8317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Съединенията със сегментни шпонки са ненапрегнати и могат да предават само въртящ момент. Те се използват при предаване на малки въртящи моменти.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9981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" y="1340768"/>
            <a:ext cx="5787893" cy="39604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544" y="875978"/>
            <a:ext cx="8568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Изчислителната схема на съединение със сегментна шпонка</a:t>
            </a:r>
            <a:endParaRPr lang="bg-BG" dirty="0"/>
          </a:p>
        </p:txBody>
      </p:sp>
      <p:sp>
        <p:nvSpPr>
          <p:cNvPr id="9" name="Rectangle 8"/>
          <p:cNvSpPr/>
          <p:nvPr/>
        </p:nvSpPr>
        <p:spPr>
          <a:xfrm>
            <a:off x="5796136" y="1263715"/>
            <a:ext cx="3347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Проверяват </a:t>
            </a:r>
            <a:r>
              <a:rPr lang="ru-RU" dirty="0"/>
              <a:t>се напреженията: на </a:t>
            </a:r>
            <a:r>
              <a:rPr lang="ru-RU" dirty="0" smtClean="0"/>
              <a:t>смачкване, на срязване и на </a:t>
            </a:r>
            <a:r>
              <a:rPr lang="ru-RU" dirty="0"/>
              <a:t>огъване по 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28184" y="2732784"/>
                <a:ext cx="2803140" cy="89749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ог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ог,</m:t>
                              </m:r>
                              <m:r>
                                <m:rPr>
                                  <m:nor/>
                                </m:rPr>
                                <a:rPr lang="bg-BG" sz="2400" i="1">
                                  <a:latin typeface="Cambria Math"/>
                                </a:rPr>
                                <m:t> </m:t>
                              </m:r>
                              <m:r>
                                <a:rPr lang="bg-BG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  <m:r>
                        <a:rPr lang="bg-BG" sz="2400" i="0">
                          <a:latin typeface="Cambria Math"/>
                        </a:rPr>
                        <m:t>≤</m:t>
                      </m:r>
                      <m:d>
                        <m:dPr>
                          <m:begChr m:val="["/>
                          <m:endChr m:val="]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bg-BG" sz="2400" i="0">
                                  <a:latin typeface="Cambria Math"/>
                                </a:rPr>
                                <m:t>ог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732784"/>
                <a:ext cx="2803140" cy="897490"/>
              </a:xfrm>
              <a:prstGeom prst="rect">
                <a:avLst/>
              </a:prstGeom>
              <a:blipFill rotWithShape="1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28184" y="4077072"/>
                <a:ext cx="2278381" cy="490840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>
                              <a:latin typeface="Cambria Math"/>
                            </a:rPr>
                            <m:t>М</m:t>
                          </m:r>
                        </m:e>
                        <m:sub>
                          <m:r>
                            <a:rPr lang="bg-BG" sz="2400" i="0">
                              <a:latin typeface="Cambria Math"/>
                            </a:rPr>
                            <m:t>ог,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</m:t>
                      </m:r>
                      <m:f>
                        <m:fPr>
                          <m:type m:val="lin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400" i="1">
                              <a:latin typeface="Cambria Math"/>
                            </a:rPr>
                            <m:t>𝑐</m:t>
                          </m:r>
                        </m:num>
                        <m:den>
                          <m:r>
                            <a:rPr lang="bg-BG" sz="2400" i="0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4077072"/>
                <a:ext cx="2278381" cy="49084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t="-117500" r="-28686" b="-1775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761816" y="4797152"/>
            <a:ext cx="33266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е огъващ </a:t>
            </a:r>
            <a:r>
              <a:rPr lang="bg-BG" dirty="0"/>
              <a:t>момент спрямо оста</a:t>
            </a:r>
            <a:r>
              <a:rPr lang="bg-BG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bg-BG" sz="2400" i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13538" y="5825589"/>
                <a:ext cx="1877630" cy="498278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bg-BG" sz="2400" i="1">
                              <a:latin typeface="Cambria Math"/>
                            </a:rPr>
                            <m:t>𝑙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sSup>
                            <m:sSup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bg-BG" sz="2400" i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bg-BG" sz="2400" i="0">
                              <a:latin typeface="Cambria Math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538" y="5825589"/>
                <a:ext cx="1877630" cy="498278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t="-114815" r="-34740" b="-17530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3350450" y="5834120"/>
            <a:ext cx="56808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е осов съпротивителен </a:t>
            </a:r>
            <a:r>
              <a:rPr lang="en-US" dirty="0" smtClean="0"/>
              <a:t> </a:t>
            </a:r>
            <a:r>
              <a:rPr lang="bg-BG" dirty="0" smtClean="0"/>
              <a:t> </a:t>
            </a:r>
            <a:r>
              <a:rPr lang="bg-BG" dirty="0"/>
              <a:t>момент спрямо оста</a:t>
            </a:r>
            <a:r>
              <a:rPr lang="bg-BG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bg-BG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785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/>
      <p:bldP spid="14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9552" y="865729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Съединения с профилирани валове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8324" y="1235061"/>
            <a:ext cx="85689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Съединенията с профилирани валове се използват за свързване на оси и валове със закрепени върху тях елементи при повишени натоварвания и когато е необходимо да се осигури по-добро центроване на съединяваните части и по-добро водене при относителни осови премествания. За тях е характерно, че не се използват допълнителни свързващи елементи, както е при съединенията с клинови, призматични и сегментни шпонки. Съединяването на елементите става по повърхнини с различна форма - специален профил в напречното сечение, откъдето идва и названието им.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645024"/>
            <a:ext cx="2848732" cy="3101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3" y="4365104"/>
            <a:ext cx="4623825" cy="11003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5697" y="3995772"/>
            <a:ext cx="3446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Видове шлицови валове</a:t>
            </a:r>
          </a:p>
        </p:txBody>
      </p:sp>
      <p:sp>
        <p:nvSpPr>
          <p:cNvPr id="7" name="Rectangle 6"/>
          <p:cNvSpPr/>
          <p:nvPr/>
        </p:nvSpPr>
        <p:spPr>
          <a:xfrm>
            <a:off x="3904890" y="5934670"/>
            <a:ext cx="2975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Изчислителна схема на правоъгълно шлицово съединение</a:t>
            </a:r>
            <a:endParaRPr lang="bg-BG" dirty="0"/>
          </a:p>
        </p:txBody>
      </p:sp>
      <p:sp>
        <p:nvSpPr>
          <p:cNvPr id="8" name="Rectangle 7"/>
          <p:cNvSpPr/>
          <p:nvPr/>
        </p:nvSpPr>
        <p:spPr>
          <a:xfrm>
            <a:off x="30023" y="5636705"/>
            <a:ext cx="39184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Оразмеряването на шлицовите съединения става подобно на шпонковите на смачкване, на срязване и на огъване</a:t>
            </a:r>
            <a:endParaRPr lang="bg-BG" dirty="0"/>
          </a:p>
        </p:txBody>
      </p:sp>
      <p:sp>
        <p:nvSpPr>
          <p:cNvPr id="20" name="Action Button: Movie 19">
            <a:hlinkClick r:id="rId5" action="ppaction://program" highlightClick="1"/>
          </p:cNvPr>
          <p:cNvSpPr/>
          <p:nvPr/>
        </p:nvSpPr>
        <p:spPr>
          <a:xfrm>
            <a:off x="7812360" y="6093296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37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5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9552" y="865729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Съединения с резбови елементи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251520" y="1166843"/>
            <a:ext cx="8712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/>
              <a:t>Образуват</a:t>
            </a:r>
            <a:r>
              <a:rPr lang="ru-RU" dirty="0" smtClean="0"/>
              <a:t> </a:t>
            </a:r>
            <a:r>
              <a:rPr lang="bg-BG" dirty="0" smtClean="0"/>
              <a:t>се </a:t>
            </a:r>
            <a:r>
              <a:rPr lang="ru-RU" dirty="0" smtClean="0"/>
              <a:t>с </a:t>
            </a:r>
            <a:r>
              <a:rPr lang="ru-RU" dirty="0" err="1"/>
              <a:t>помощта</a:t>
            </a:r>
            <a:r>
              <a:rPr lang="ru-RU" dirty="0"/>
              <a:t> на </a:t>
            </a:r>
            <a:r>
              <a:rPr lang="ru-RU" dirty="0" err="1">
                <a:solidFill>
                  <a:srgbClr val="0070C0"/>
                </a:solidFill>
              </a:rPr>
              <a:t>резбови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err="1">
                <a:solidFill>
                  <a:srgbClr val="0070C0"/>
                </a:solidFill>
              </a:rPr>
              <a:t>съединителни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err="1">
                <a:solidFill>
                  <a:srgbClr val="0070C0"/>
                </a:solidFill>
              </a:rPr>
              <a:t>детайли</a:t>
            </a:r>
            <a:r>
              <a:rPr lang="ru-RU" dirty="0">
                <a:solidFill>
                  <a:srgbClr val="0070C0"/>
                </a:solidFill>
              </a:rPr>
              <a:t> - </a:t>
            </a:r>
            <a:r>
              <a:rPr lang="ru-RU" dirty="0" err="1">
                <a:solidFill>
                  <a:srgbClr val="0070C0"/>
                </a:solidFill>
              </a:rPr>
              <a:t>винтове</a:t>
            </a:r>
            <a:r>
              <a:rPr lang="ru-RU" dirty="0">
                <a:solidFill>
                  <a:srgbClr val="00B0F0"/>
                </a:solidFill>
              </a:rPr>
              <a:t>, </a:t>
            </a:r>
            <a:r>
              <a:rPr lang="ru-RU" dirty="0" err="1">
                <a:solidFill>
                  <a:srgbClr val="0070C0"/>
                </a:solidFill>
              </a:rPr>
              <a:t>болтове</a:t>
            </a:r>
            <a:r>
              <a:rPr lang="ru-RU" dirty="0">
                <a:solidFill>
                  <a:srgbClr val="0070C0"/>
                </a:solidFill>
              </a:rPr>
              <a:t>, гайки или </a:t>
            </a:r>
            <a:r>
              <a:rPr lang="ru-RU" dirty="0" err="1">
                <a:solidFill>
                  <a:srgbClr val="0070C0"/>
                </a:solidFill>
              </a:rPr>
              <a:t>резби</a:t>
            </a:r>
            <a:r>
              <a:rPr lang="ru-RU" dirty="0"/>
              <a:t>, </a:t>
            </a:r>
            <a:r>
              <a:rPr lang="ru-RU" dirty="0" err="1"/>
              <a:t>изработени</a:t>
            </a:r>
            <a:r>
              <a:rPr lang="ru-RU" dirty="0"/>
              <a:t> </a:t>
            </a:r>
            <a:r>
              <a:rPr lang="ru-RU" dirty="0" err="1"/>
              <a:t>непосредствено</a:t>
            </a:r>
            <a:r>
              <a:rPr lang="ru-RU" dirty="0"/>
              <a:t> на </a:t>
            </a:r>
            <a:r>
              <a:rPr lang="ru-RU" dirty="0" err="1"/>
              <a:t>съединяваните</a:t>
            </a:r>
            <a:r>
              <a:rPr lang="ru-RU" dirty="0"/>
              <a:t> части. </a:t>
            </a:r>
            <a:r>
              <a:rPr lang="ru-RU" dirty="0" err="1"/>
              <a:t>Основен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на </a:t>
            </a:r>
            <a:r>
              <a:rPr lang="ru-RU" dirty="0" err="1"/>
              <a:t>резбовите</a:t>
            </a:r>
            <a:r>
              <a:rPr lang="ru-RU" dirty="0"/>
              <a:t> </a:t>
            </a:r>
            <a:r>
              <a:rPr lang="ru-RU" dirty="0" err="1"/>
              <a:t>съединения</a:t>
            </a:r>
            <a:r>
              <a:rPr lang="ru-RU" dirty="0"/>
              <a:t> е </a:t>
            </a:r>
            <a:r>
              <a:rPr lang="ru-RU" dirty="0" err="1"/>
              <a:t>резбата</a:t>
            </a:r>
            <a:r>
              <a:rPr lang="ru-RU" dirty="0"/>
              <a:t>. </a:t>
            </a:r>
            <a:r>
              <a:rPr lang="ru-RU" dirty="0" err="1"/>
              <a:t>Тя</a:t>
            </a:r>
            <a:r>
              <a:rPr lang="ru-RU" dirty="0"/>
              <a:t> се </a:t>
            </a:r>
            <a:r>
              <a:rPr lang="ru-RU" dirty="0" err="1"/>
              <a:t>получава</a:t>
            </a:r>
            <a:r>
              <a:rPr lang="ru-RU" dirty="0"/>
              <a:t> чрез </a:t>
            </a:r>
            <a:r>
              <a:rPr lang="ru-RU" dirty="0" err="1"/>
              <a:t>изработване</a:t>
            </a:r>
            <a:r>
              <a:rPr lang="ru-RU" dirty="0"/>
              <a:t> </a:t>
            </a:r>
            <a:r>
              <a:rPr lang="ru-RU" dirty="0" err="1"/>
              <a:t>върху</a:t>
            </a:r>
            <a:r>
              <a:rPr lang="ru-RU" dirty="0"/>
              <a:t> </a:t>
            </a:r>
            <a:r>
              <a:rPr lang="ru-RU" dirty="0" err="1"/>
              <a:t>повърхнината</a:t>
            </a:r>
            <a:r>
              <a:rPr lang="ru-RU" dirty="0"/>
              <a:t> на </a:t>
            </a:r>
            <a:r>
              <a:rPr lang="ru-RU" dirty="0" err="1"/>
              <a:t>детайла</a:t>
            </a:r>
            <a:r>
              <a:rPr lang="ru-RU" dirty="0"/>
              <a:t> на </a:t>
            </a:r>
            <a:r>
              <a:rPr lang="ru-RU" dirty="0">
                <a:solidFill>
                  <a:srgbClr val="0070C0"/>
                </a:solidFill>
              </a:rPr>
              <a:t>канал или канали по </a:t>
            </a:r>
            <a:r>
              <a:rPr lang="ru-RU" dirty="0" err="1">
                <a:solidFill>
                  <a:srgbClr val="0070C0"/>
                </a:solidFill>
              </a:rPr>
              <a:t>винтова</a:t>
            </a:r>
            <a:r>
              <a:rPr lang="ru-RU" dirty="0">
                <a:solidFill>
                  <a:srgbClr val="0070C0"/>
                </a:solidFill>
              </a:rPr>
              <a:t> линия. </a:t>
            </a:r>
            <a:r>
              <a:rPr lang="ru-RU" dirty="0"/>
              <a:t>При един канал </a:t>
            </a:r>
            <a:r>
              <a:rPr lang="ru-RU" dirty="0" err="1"/>
              <a:t>резбата</a:t>
            </a:r>
            <a:r>
              <a:rPr lang="ru-RU" dirty="0"/>
              <a:t> се </a:t>
            </a:r>
            <a:r>
              <a:rPr lang="ru-RU" dirty="0" err="1"/>
              <a:t>нарича</a:t>
            </a:r>
            <a:r>
              <a:rPr lang="ru-RU" dirty="0"/>
              <a:t> </a:t>
            </a:r>
            <a:r>
              <a:rPr lang="ru-RU" dirty="0" err="1">
                <a:solidFill>
                  <a:srgbClr val="00B0F0"/>
                </a:solidFill>
              </a:rPr>
              <a:t>едноходова</a:t>
            </a:r>
            <a:r>
              <a:rPr lang="ru-RU" dirty="0"/>
              <a:t>, при </a:t>
            </a:r>
            <a:r>
              <a:rPr lang="ru-RU" dirty="0" err="1"/>
              <a:t>повече</a:t>
            </a:r>
            <a:r>
              <a:rPr lang="ru-RU" dirty="0"/>
              <a:t> канали – </a:t>
            </a:r>
            <a:r>
              <a:rPr lang="ru-RU" dirty="0" err="1">
                <a:solidFill>
                  <a:srgbClr val="0070C0"/>
                </a:solidFill>
              </a:rPr>
              <a:t>многоходова</a:t>
            </a:r>
            <a:r>
              <a:rPr lang="ru-RU" dirty="0">
                <a:solidFill>
                  <a:srgbClr val="0070C0"/>
                </a:solidFill>
              </a:rPr>
              <a:t>. </a:t>
            </a:r>
            <a:r>
              <a:rPr lang="ru-RU" dirty="0" err="1">
                <a:solidFill>
                  <a:srgbClr val="0070C0"/>
                </a:solidFill>
              </a:rPr>
              <a:t>Разстоянието</a:t>
            </a:r>
            <a:r>
              <a:rPr lang="ru-RU" dirty="0">
                <a:solidFill>
                  <a:srgbClr val="0070C0"/>
                </a:solidFill>
              </a:rPr>
              <a:t> между две </a:t>
            </a:r>
            <a:r>
              <a:rPr lang="ru-RU" dirty="0" err="1">
                <a:solidFill>
                  <a:srgbClr val="0070C0"/>
                </a:solidFill>
              </a:rPr>
              <a:t>съседни</a:t>
            </a:r>
            <a:r>
              <a:rPr lang="ru-RU" dirty="0">
                <a:solidFill>
                  <a:srgbClr val="0070C0"/>
                </a:solidFill>
              </a:rPr>
              <a:t> навивки</a:t>
            </a:r>
            <a:r>
              <a:rPr lang="ru-RU" dirty="0"/>
              <a:t> на </a:t>
            </a:r>
            <a:r>
              <a:rPr lang="ru-RU" dirty="0" err="1"/>
              <a:t>резбата</a:t>
            </a:r>
            <a:r>
              <a:rPr lang="ru-RU" dirty="0"/>
              <a:t>, </a:t>
            </a:r>
            <a:r>
              <a:rPr lang="ru-RU" dirty="0" err="1"/>
              <a:t>мерено</a:t>
            </a:r>
            <a:r>
              <a:rPr lang="ru-RU" dirty="0"/>
              <a:t> по </a:t>
            </a:r>
            <a:r>
              <a:rPr lang="ru-RU" dirty="0" err="1"/>
              <a:t>образуващата</a:t>
            </a:r>
            <a:r>
              <a:rPr lang="ru-RU" dirty="0"/>
              <a:t> на </a:t>
            </a:r>
            <a:r>
              <a:rPr lang="ru-RU" dirty="0" err="1"/>
              <a:t>цилиндъра</a:t>
            </a:r>
            <a:r>
              <a:rPr lang="ru-RU" dirty="0"/>
              <a:t>, се </a:t>
            </a:r>
            <a:r>
              <a:rPr lang="ru-RU" dirty="0" err="1"/>
              <a:t>нарича</a:t>
            </a:r>
            <a:r>
              <a:rPr lang="ru-RU" dirty="0"/>
              <a:t> </a:t>
            </a:r>
            <a:r>
              <a:rPr lang="ru-RU" dirty="0" err="1">
                <a:solidFill>
                  <a:srgbClr val="0070C0"/>
                </a:solidFill>
              </a:rPr>
              <a:t>стъпка</a:t>
            </a:r>
            <a:r>
              <a:rPr lang="ru-RU" dirty="0">
                <a:solidFill>
                  <a:srgbClr val="0070C0"/>
                </a:solidFill>
              </a:rPr>
              <a:t>.</a:t>
            </a:r>
            <a:endParaRPr lang="bg-BG" dirty="0">
              <a:solidFill>
                <a:srgbClr val="0070C0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213" y="3296242"/>
            <a:ext cx="3557590" cy="3508384"/>
          </a:xfrm>
          <a:prstGeom prst="rect">
            <a:avLst/>
          </a:prstGeom>
        </p:spPr>
      </p:pic>
      <p:sp>
        <p:nvSpPr>
          <p:cNvPr id="4" name="Правоъгълник 3"/>
          <p:cNvSpPr/>
          <p:nvPr/>
        </p:nvSpPr>
        <p:spPr>
          <a:xfrm>
            <a:off x="1259632" y="3789040"/>
            <a:ext cx="3033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ход на винтовата линия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авоъгълник 4"/>
              <p:cNvSpPr/>
              <p:nvPr/>
            </p:nvSpPr>
            <p:spPr>
              <a:xfrm>
                <a:off x="573553" y="3696707"/>
                <a:ext cx="780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bg-BG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bg-BG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bg-BG" sz="2400" i="1">
                            <a:latin typeface="Cambria Math"/>
                          </a:rPr>
                          <m:t>h</m:t>
                        </m:r>
                      </m:sub>
                    </m:sSub>
                  </m:oMath>
                </a14:m>
                <a:r>
                  <a:rPr lang="bg-BG" sz="2400" dirty="0" smtClean="0"/>
                  <a:t> -</a:t>
                </a:r>
                <a:endParaRPr lang="bg-BG" sz="2400" dirty="0"/>
              </a:p>
            </p:txBody>
          </p:sp>
        </mc:Choice>
        <mc:Fallback xmlns="">
          <p:sp>
            <p:nvSpPr>
              <p:cNvPr id="5" name="Правоъгъл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3" y="3696707"/>
                <a:ext cx="780085" cy="461665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l="-1563" t="-9211" r="-11719" b="-3026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авоъгълник 6"/>
              <p:cNvSpPr/>
              <p:nvPr/>
            </p:nvSpPr>
            <p:spPr>
              <a:xfrm>
                <a:off x="1353638" y="4293096"/>
                <a:ext cx="1326710" cy="461665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bg-BG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bg-BG" sz="2400" i="1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a:rPr lang="bg-BG" sz="2400" i="0">
                          <a:latin typeface="Cambria Math"/>
                        </a:rPr>
                        <m:t>=</m:t>
                      </m:r>
                      <m:r>
                        <a:rPr lang="bg-BG" sz="2400" i="1">
                          <a:latin typeface="Cambria Math"/>
                        </a:rPr>
                        <m:t>𝑖</m:t>
                      </m:r>
                      <m:r>
                        <m:rPr>
                          <m:nor/>
                        </m:rPr>
                        <a:rPr lang="bg-BG" sz="2400" i="1">
                          <a:latin typeface="Cambria Math"/>
                        </a:rPr>
                        <m:t> </m:t>
                      </m:r>
                      <m:r>
                        <a:rPr lang="bg-BG" sz="2400" i="1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7" name="Правоъгъл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638" y="4293096"/>
                <a:ext cx="1326710" cy="461665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авоъгълник 9"/>
              <p:cNvSpPr/>
              <p:nvPr/>
            </p:nvSpPr>
            <p:spPr>
              <a:xfrm>
                <a:off x="626048" y="4865768"/>
                <a:ext cx="8175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400" i="1" smtClean="0">
                          <a:latin typeface="Cambria Math"/>
                        </a:rPr>
                        <m:t>𝛾</m:t>
                      </m:r>
                      <m:r>
                        <a:rPr lang="bg-BG" sz="2400" b="0" i="1" smtClean="0">
                          <a:latin typeface="Cambria Math"/>
                        </a:rPr>
                        <m:t> −</m:t>
                      </m:r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0" name="Правоъгъл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48" y="4865768"/>
                <a:ext cx="817596" cy="461665"/>
              </a:xfrm>
              <a:prstGeom prst="rect">
                <a:avLst/>
              </a:prstGeom>
              <a:blipFill rotWithShape="1">
                <a:blip r:embed="rId6" cstate="print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Правоъгълник 10"/>
          <p:cNvSpPr/>
          <p:nvPr/>
        </p:nvSpPr>
        <p:spPr>
          <a:xfrm>
            <a:off x="1448780" y="4865768"/>
            <a:ext cx="384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ъгъл</a:t>
            </a:r>
            <a:r>
              <a:rPr lang="ru-RU" dirty="0"/>
              <a:t> на наклон на </a:t>
            </a:r>
            <a:r>
              <a:rPr lang="ru-RU" dirty="0" err="1"/>
              <a:t>винтовата</a:t>
            </a:r>
            <a:r>
              <a:rPr lang="ru-RU" dirty="0"/>
              <a:t> линия или </a:t>
            </a:r>
            <a:r>
              <a:rPr lang="ru-RU" dirty="0" err="1"/>
              <a:t>ъгъл</a:t>
            </a:r>
            <a:r>
              <a:rPr lang="ru-RU" dirty="0"/>
              <a:t> на </a:t>
            </a:r>
            <a:r>
              <a:rPr lang="ru-RU" dirty="0" err="1" smtClean="0"/>
              <a:t>изкачване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авоъгълник 11"/>
              <p:cNvSpPr/>
              <p:nvPr/>
            </p:nvSpPr>
            <p:spPr>
              <a:xfrm>
                <a:off x="1471795" y="5531461"/>
                <a:ext cx="1583895" cy="72481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400" i="1">
                          <a:latin typeface="Cambria Math"/>
                        </a:rPr>
                        <m:t>𝑡𝑔</m:t>
                      </m:r>
                      <m:r>
                        <a:rPr lang="bg-BG" sz="2400" i="1">
                          <a:latin typeface="Cambria Math"/>
                        </a:rPr>
                        <m:t>𝛾</m:t>
                      </m:r>
                      <m:r>
                        <a:rPr lang="bg-BG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bg-BG" sz="2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bg-BG" sz="2400" i="1">
                                  <a:latin typeface="Cambria Math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a:rPr lang="bg-BG" sz="2400" i="1">
                              <a:latin typeface="Cambria Math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bg-BG" sz="2400" i="1">
                              <a:latin typeface="Cambria Math"/>
                            </a:rPr>
                            <m:t> </m:t>
                          </m:r>
                          <m:r>
                            <a:rPr lang="bg-BG" sz="2400" i="1">
                              <a:latin typeface="Cambria Math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12" name="Правоъгъл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795" y="5531461"/>
                <a:ext cx="1583895" cy="724814"/>
              </a:xfrm>
              <a:prstGeom prst="rect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637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  <p:bldP spid="4" grpId="0"/>
      <p:bldP spid="5" grpId="0" animBg="1"/>
      <p:bldP spid="7" grpId="0" animBg="1"/>
      <p:bldP spid="10" grpId="0" animBg="1"/>
      <p:bldP spid="11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215516" y="836712"/>
            <a:ext cx="871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Ако</a:t>
            </a:r>
            <a:r>
              <a:rPr lang="ru-RU" dirty="0"/>
              <a:t> по </a:t>
            </a:r>
            <a:r>
              <a:rPr lang="ru-RU" dirty="0" err="1"/>
              <a:t>винтовата</a:t>
            </a:r>
            <a:r>
              <a:rPr lang="ru-RU" dirty="0"/>
              <a:t> линия се </a:t>
            </a:r>
            <a:r>
              <a:rPr lang="ru-RU" dirty="0" err="1"/>
              <a:t>движи</a:t>
            </a:r>
            <a:r>
              <a:rPr lang="ru-RU" dirty="0"/>
              <a:t> </a:t>
            </a:r>
            <a:r>
              <a:rPr lang="ru-RU" dirty="0" err="1"/>
              <a:t>някаква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равнинна фигура </a:t>
            </a:r>
            <a:r>
              <a:rPr lang="ru-RU" dirty="0"/>
              <a:t>(</a:t>
            </a:r>
            <a:r>
              <a:rPr lang="ru-RU" dirty="0" err="1"/>
              <a:t>триъгълник</a:t>
            </a:r>
            <a:r>
              <a:rPr lang="ru-RU" dirty="0"/>
              <a:t>, квадрат, </a:t>
            </a:r>
            <a:r>
              <a:rPr lang="ru-RU" dirty="0" err="1"/>
              <a:t>трапец</a:t>
            </a:r>
            <a:r>
              <a:rPr lang="ru-RU" dirty="0"/>
              <a:t> и др.), </a:t>
            </a:r>
            <a:r>
              <a:rPr lang="ru-RU" dirty="0" err="1"/>
              <a:t>така</a:t>
            </a:r>
            <a:r>
              <a:rPr lang="ru-RU" dirty="0"/>
              <a:t> че </a:t>
            </a:r>
            <a:r>
              <a:rPr lang="ru-RU" dirty="0" err="1"/>
              <a:t>основата</a:t>
            </a:r>
            <a:r>
              <a:rPr lang="ru-RU" dirty="0"/>
              <a:t> й да </a:t>
            </a:r>
            <a:r>
              <a:rPr lang="ru-RU" dirty="0" err="1"/>
              <a:t>съвпадне</a:t>
            </a:r>
            <a:r>
              <a:rPr lang="ru-RU" dirty="0"/>
              <a:t> с </a:t>
            </a:r>
            <a:r>
              <a:rPr lang="ru-RU" dirty="0" err="1"/>
              <a:t>образуващата</a:t>
            </a:r>
            <a:r>
              <a:rPr lang="ru-RU" dirty="0"/>
              <a:t> на </a:t>
            </a:r>
            <a:r>
              <a:rPr lang="ru-RU" dirty="0" err="1"/>
              <a:t>цилиндъра</a:t>
            </a:r>
            <a:r>
              <a:rPr lang="ru-RU" dirty="0"/>
              <a:t>, а </a:t>
            </a:r>
            <a:r>
              <a:rPr lang="ru-RU" dirty="0" err="1"/>
              <a:t>равнината</a:t>
            </a:r>
            <a:r>
              <a:rPr lang="ru-RU" dirty="0"/>
              <a:t>, в </a:t>
            </a:r>
            <a:r>
              <a:rPr lang="ru-RU" dirty="0" err="1"/>
              <a:t>която</a:t>
            </a:r>
            <a:r>
              <a:rPr lang="ru-RU" dirty="0"/>
              <a:t> </a:t>
            </a:r>
            <a:r>
              <a:rPr lang="ru-RU" dirty="0" err="1"/>
              <a:t>тя</a:t>
            </a:r>
            <a:r>
              <a:rPr lang="ru-RU" dirty="0"/>
              <a:t> лежи, да </a:t>
            </a:r>
            <a:r>
              <a:rPr lang="ru-RU" dirty="0" err="1"/>
              <a:t>минава</a:t>
            </a:r>
            <a:r>
              <a:rPr lang="ru-RU" dirty="0"/>
              <a:t> </a:t>
            </a:r>
            <a:r>
              <a:rPr lang="ru-RU" dirty="0" err="1"/>
              <a:t>през</a:t>
            </a:r>
            <a:r>
              <a:rPr lang="ru-RU" dirty="0"/>
              <a:t> оста на </a:t>
            </a:r>
            <a:r>
              <a:rPr lang="ru-RU" dirty="0" err="1"/>
              <a:t>цилиндъра</a:t>
            </a:r>
            <a:r>
              <a:rPr lang="ru-RU" dirty="0"/>
              <a:t>, се </a:t>
            </a:r>
            <a:r>
              <a:rPr lang="ru-RU" dirty="0" err="1"/>
              <a:t>получава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винтообразно </a:t>
            </a:r>
            <a:r>
              <a:rPr lang="ru-RU" dirty="0" err="1">
                <a:solidFill>
                  <a:srgbClr val="FF0000"/>
                </a:solidFill>
              </a:rPr>
              <a:t>тяло</a:t>
            </a:r>
            <a:r>
              <a:rPr lang="ru-RU" dirty="0"/>
              <a:t>, </a:t>
            </a:r>
            <a:r>
              <a:rPr lang="ru-RU" dirty="0" err="1"/>
              <a:t>чийто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навивки</a:t>
            </a:r>
            <a:r>
              <a:rPr lang="ru-RU" dirty="0"/>
              <a:t> се </a:t>
            </a:r>
            <a:r>
              <a:rPr lang="ru-RU" dirty="0" err="1"/>
              <a:t>наричат</a:t>
            </a:r>
            <a:r>
              <a:rPr lang="ru-RU" dirty="0"/>
              <a:t> </a:t>
            </a:r>
            <a:r>
              <a:rPr lang="ru-RU" dirty="0" err="1" smtClean="0">
                <a:solidFill>
                  <a:srgbClr val="FF0000"/>
                </a:solidFill>
              </a:rPr>
              <a:t>резба</a:t>
            </a:r>
            <a:r>
              <a:rPr lang="ru-RU" dirty="0" smtClean="0">
                <a:solidFill>
                  <a:srgbClr val="FF0000"/>
                </a:solidFill>
              </a:rPr>
              <a:t>.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3" name="Равнобедрен триъгълник 2"/>
          <p:cNvSpPr/>
          <p:nvPr/>
        </p:nvSpPr>
        <p:spPr>
          <a:xfrm>
            <a:off x="5126739" y="2314040"/>
            <a:ext cx="612068" cy="576064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Трапец 3"/>
          <p:cNvSpPr/>
          <p:nvPr/>
        </p:nvSpPr>
        <p:spPr>
          <a:xfrm>
            <a:off x="7380312" y="2356581"/>
            <a:ext cx="576064" cy="464195"/>
          </a:xfrm>
          <a:prstGeom prst="trapezoid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43" y="3068958"/>
            <a:ext cx="4392488" cy="3760025"/>
          </a:xfrm>
          <a:prstGeom prst="rect">
            <a:avLst/>
          </a:prstGeom>
        </p:spPr>
      </p:pic>
      <p:sp>
        <p:nvSpPr>
          <p:cNvPr id="16" name="Равнобедрен триъгълник 15"/>
          <p:cNvSpPr/>
          <p:nvPr/>
        </p:nvSpPr>
        <p:spPr>
          <a:xfrm rot="19133763">
            <a:off x="5952055" y="5552271"/>
            <a:ext cx="372506" cy="373714"/>
          </a:xfrm>
          <a:prstGeom prst="triangl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Трапец 17"/>
          <p:cNvSpPr/>
          <p:nvPr/>
        </p:nvSpPr>
        <p:spPr>
          <a:xfrm rot="5727014">
            <a:off x="8364506" y="5809531"/>
            <a:ext cx="363808" cy="199168"/>
          </a:xfrm>
          <a:prstGeom prst="trapezoid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Правоъгълник 6"/>
          <p:cNvSpPr/>
          <p:nvPr/>
        </p:nvSpPr>
        <p:spPr>
          <a:xfrm>
            <a:off x="539552" y="2356581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0070C0"/>
                </a:solidFill>
              </a:rPr>
              <a:t>Видове резби</a:t>
            </a:r>
          </a:p>
        </p:txBody>
      </p:sp>
      <p:sp>
        <p:nvSpPr>
          <p:cNvPr id="8" name="Правоъгълник 7"/>
          <p:cNvSpPr/>
          <p:nvPr/>
        </p:nvSpPr>
        <p:spPr>
          <a:xfrm>
            <a:off x="107504" y="270862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dirty="0" err="1"/>
              <a:t>Според</a:t>
            </a:r>
            <a:r>
              <a:rPr lang="ru-RU" dirty="0"/>
              <a:t> </a:t>
            </a:r>
            <a:r>
              <a:rPr lang="ru-RU" dirty="0">
                <a:solidFill>
                  <a:srgbClr val="0070C0"/>
                </a:solidFill>
              </a:rPr>
              <a:t>формата на </a:t>
            </a:r>
            <a:r>
              <a:rPr lang="ru-RU" dirty="0" err="1">
                <a:solidFill>
                  <a:srgbClr val="0070C0"/>
                </a:solidFill>
              </a:rPr>
              <a:t>повърхнината</a:t>
            </a:r>
            <a:r>
              <a:rPr lang="ru-RU" dirty="0">
                <a:solidFill>
                  <a:srgbClr val="0070C0"/>
                </a:solidFill>
              </a:rPr>
              <a:t> на </a:t>
            </a:r>
            <a:r>
              <a:rPr lang="ru-RU" dirty="0" err="1">
                <a:solidFill>
                  <a:srgbClr val="0070C0"/>
                </a:solidFill>
              </a:rPr>
              <a:t>тялото</a:t>
            </a:r>
            <a:r>
              <a:rPr lang="ru-RU" dirty="0"/>
              <a:t>, </a:t>
            </a:r>
            <a:r>
              <a:rPr lang="ru-RU" dirty="0" err="1"/>
              <a:t>върху</a:t>
            </a:r>
            <a:r>
              <a:rPr lang="ru-RU" dirty="0"/>
              <a:t> </a:t>
            </a:r>
            <a:r>
              <a:rPr lang="ru-RU" dirty="0" err="1"/>
              <a:t>което</a:t>
            </a:r>
            <a:r>
              <a:rPr lang="ru-RU" dirty="0"/>
              <a:t> е </a:t>
            </a:r>
            <a:r>
              <a:rPr lang="ru-RU" dirty="0" err="1"/>
              <a:t>нарязана</a:t>
            </a:r>
            <a:r>
              <a:rPr lang="ru-RU" dirty="0"/>
              <a:t> </a:t>
            </a:r>
            <a:r>
              <a:rPr lang="ru-RU" dirty="0" err="1" smtClean="0"/>
              <a:t>резбата</a:t>
            </a:r>
            <a:r>
              <a:rPr lang="ru-RU" dirty="0"/>
              <a:t>, се </a:t>
            </a:r>
            <a:r>
              <a:rPr lang="ru-RU" dirty="0" err="1"/>
              <a:t>различават</a:t>
            </a:r>
            <a:r>
              <a:rPr lang="ru-RU" dirty="0"/>
              <a:t>: </a:t>
            </a:r>
            <a:r>
              <a:rPr lang="ru-RU" dirty="0" err="1" smtClean="0">
                <a:solidFill>
                  <a:srgbClr val="0070C0"/>
                </a:solidFill>
              </a:rPr>
              <a:t>цилиндрична</a:t>
            </a:r>
            <a:r>
              <a:rPr lang="ru-RU" dirty="0" smtClean="0"/>
              <a:t> </a:t>
            </a:r>
            <a:r>
              <a:rPr lang="ru-RU" dirty="0" err="1"/>
              <a:t>резба</a:t>
            </a:r>
            <a:r>
              <a:rPr lang="ru-RU" dirty="0"/>
              <a:t> - </a:t>
            </a:r>
            <a:r>
              <a:rPr lang="ru-RU" dirty="0" err="1"/>
              <a:t>вътрешна</a:t>
            </a:r>
            <a:r>
              <a:rPr lang="ru-RU" dirty="0"/>
              <a:t> и </a:t>
            </a:r>
            <a:r>
              <a:rPr lang="ru-RU" dirty="0" err="1"/>
              <a:t>външна</a:t>
            </a:r>
            <a:r>
              <a:rPr lang="ru-RU" dirty="0"/>
              <a:t>; </a:t>
            </a:r>
            <a:r>
              <a:rPr lang="ru-RU" dirty="0" err="1">
                <a:solidFill>
                  <a:srgbClr val="0070C0"/>
                </a:solidFill>
              </a:rPr>
              <a:t>конусна</a:t>
            </a:r>
            <a:r>
              <a:rPr lang="ru-RU" dirty="0"/>
              <a:t> </a:t>
            </a:r>
            <a:r>
              <a:rPr lang="ru-RU" dirty="0" err="1"/>
              <a:t>резба</a:t>
            </a:r>
            <a:r>
              <a:rPr lang="ru-RU" dirty="0"/>
              <a:t> - </a:t>
            </a:r>
            <a:r>
              <a:rPr lang="ru-RU" dirty="0" err="1"/>
              <a:t>вътрешна</a:t>
            </a:r>
            <a:r>
              <a:rPr lang="ru-RU" dirty="0"/>
              <a:t> и </a:t>
            </a:r>
            <a:r>
              <a:rPr lang="ru-RU" dirty="0" err="1"/>
              <a:t>външна</a:t>
            </a:r>
            <a:r>
              <a:rPr lang="ru-RU" dirty="0"/>
              <a:t>.</a:t>
            </a:r>
            <a:endParaRPr lang="bg-BG" dirty="0"/>
          </a:p>
        </p:txBody>
      </p:sp>
      <p:pic>
        <p:nvPicPr>
          <p:cNvPr id="9" name="Картина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8" y="4185954"/>
            <a:ext cx="3145542" cy="984506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11" name="Правоъгълник 10"/>
          <p:cNvSpPr/>
          <p:nvPr/>
        </p:nvSpPr>
        <p:spPr>
          <a:xfrm>
            <a:off x="106308" y="51935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/>
              <a:t>Според</a:t>
            </a:r>
            <a:r>
              <a:rPr lang="ru-RU" dirty="0"/>
              <a:t> </a:t>
            </a:r>
            <a:r>
              <a:rPr lang="ru-RU" dirty="0" err="1"/>
              <a:t>предназначението</a:t>
            </a:r>
            <a:r>
              <a:rPr lang="ru-RU" dirty="0"/>
              <a:t> си </a:t>
            </a:r>
            <a:r>
              <a:rPr lang="ru-RU" dirty="0" err="1"/>
              <a:t>резбите</a:t>
            </a:r>
            <a:r>
              <a:rPr lang="ru-RU" dirty="0"/>
              <a:t> </a:t>
            </a:r>
            <a:r>
              <a:rPr lang="ru-RU" dirty="0" err="1"/>
              <a:t>биват</a:t>
            </a:r>
            <a:r>
              <a:rPr lang="ru-RU" dirty="0"/>
              <a:t>: </a:t>
            </a:r>
            <a:r>
              <a:rPr lang="ru-RU" dirty="0" err="1"/>
              <a:t>скрепителни</a:t>
            </a:r>
            <a:r>
              <a:rPr lang="ru-RU" dirty="0"/>
              <a:t>, </a:t>
            </a:r>
            <a:r>
              <a:rPr lang="ru-RU" dirty="0" err="1"/>
              <a:t>скрепително-уплътнителни</a:t>
            </a:r>
            <a:r>
              <a:rPr lang="ru-RU" dirty="0"/>
              <a:t> и </a:t>
            </a:r>
            <a:r>
              <a:rPr lang="ru-RU" dirty="0" err="1"/>
              <a:t>двигателни</a:t>
            </a:r>
            <a:r>
              <a:rPr lang="ru-RU" dirty="0"/>
              <a:t>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66178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6" grpId="0" animBg="1"/>
      <p:bldP spid="18" grpId="0" animBg="1"/>
      <p:bldP spid="7" grpId="0"/>
      <p:bldP spid="8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469453" y="112986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323528" y="604474"/>
            <a:ext cx="4464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accent2"/>
                </a:solidFill>
              </a:rPr>
              <a:t>Геометрични параметри на резбите</a:t>
            </a:r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76" y="973806"/>
            <a:ext cx="4603511" cy="231065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8134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4"/>
          <a:stretch/>
        </p:blipFill>
        <p:spPr bwMode="auto">
          <a:xfrm>
            <a:off x="170557" y="3362547"/>
            <a:ext cx="4401443" cy="3547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5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6"/>
          <a:stretch/>
        </p:blipFill>
        <p:spPr bwMode="auto">
          <a:xfrm>
            <a:off x="4969897" y="1274316"/>
            <a:ext cx="4129781" cy="20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6" name="Picture 8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8"/>
          <a:stretch/>
        </p:blipFill>
        <p:spPr bwMode="auto">
          <a:xfrm>
            <a:off x="4969897" y="3397199"/>
            <a:ext cx="4095291" cy="2561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306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90872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2400" dirty="0" smtClean="0">
                <a:solidFill>
                  <a:schemeClr val="bg2">
                    <a:lumMod val="50000"/>
                  </a:schemeClr>
                </a:solidFill>
              </a:rPr>
              <a:t>Машинни съединения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Контейнер за съдържание 1"/>
          <p:cNvSpPr>
            <a:spLocks noGrp="1"/>
          </p:cNvSpPr>
          <p:nvPr>
            <p:ph sz="quarter" idx="13"/>
          </p:nvPr>
        </p:nvSpPr>
        <p:spPr>
          <a:xfrm>
            <a:off x="827584" y="2204864"/>
            <a:ext cx="7416824" cy="1944216"/>
          </a:xfrm>
        </p:spPr>
        <p:txBody>
          <a:bodyPr/>
          <a:lstStyle/>
          <a:p>
            <a:r>
              <a:rPr lang="ru-RU" dirty="0" smtClean="0">
                <a:solidFill>
                  <a:srgbClr val="0070C0"/>
                </a:solidFill>
              </a:rPr>
              <a:t>Неразглобяеми съединения</a:t>
            </a:r>
          </a:p>
          <a:p>
            <a:pPr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r>
              <a:rPr lang="ru-RU" dirty="0" smtClean="0">
                <a:solidFill>
                  <a:srgbClr val="0070C0"/>
                </a:solidFill>
              </a:rPr>
              <a:t>Разглобяеми съединения</a:t>
            </a:r>
            <a:endParaRPr lang="en-US" dirty="0" smtClean="0">
              <a:solidFill>
                <a:srgbClr val="0070C0"/>
              </a:solidFill>
            </a:endParaRPr>
          </a:p>
          <a:p>
            <a:pPr marL="109537" indent="0">
              <a:buNone/>
            </a:pPr>
            <a:endParaRPr lang="en-US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11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257539" y="836712"/>
            <a:ext cx="8712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accent2"/>
                </a:solidFill>
              </a:rPr>
              <a:t>Основни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типове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резби</a:t>
            </a:r>
            <a:r>
              <a:rPr lang="ru-RU" dirty="0">
                <a:solidFill>
                  <a:schemeClr val="accent2"/>
                </a:solidFill>
              </a:rPr>
              <a:t>, </a:t>
            </a:r>
            <a:r>
              <a:rPr lang="ru-RU" dirty="0" err="1">
                <a:solidFill>
                  <a:schemeClr val="accent2"/>
                </a:solidFill>
              </a:rPr>
              <a:t>използвани</a:t>
            </a:r>
            <a:r>
              <a:rPr lang="ru-RU" dirty="0">
                <a:solidFill>
                  <a:schemeClr val="accent2"/>
                </a:solidFill>
              </a:rPr>
              <a:t> в </a:t>
            </a:r>
            <a:r>
              <a:rPr lang="ru-RU" dirty="0" err="1">
                <a:solidFill>
                  <a:schemeClr val="accent2"/>
                </a:solidFill>
              </a:rPr>
              <a:t>уредостроенето</a:t>
            </a:r>
            <a:r>
              <a:rPr lang="ru-RU" dirty="0">
                <a:solidFill>
                  <a:schemeClr val="accent2"/>
                </a:solidFill>
              </a:rPr>
              <a:t> и </a:t>
            </a:r>
            <a:r>
              <a:rPr lang="ru-RU" dirty="0" err="1">
                <a:solidFill>
                  <a:schemeClr val="accent2"/>
                </a:solidFill>
              </a:rPr>
              <a:t>машиностроенето</a:t>
            </a:r>
            <a:endParaRPr lang="bg-BG" dirty="0">
              <a:solidFill>
                <a:schemeClr val="accent2"/>
              </a:solidFill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4" y="1340768"/>
            <a:ext cx="8922791" cy="124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" y="2582227"/>
            <a:ext cx="9134216" cy="98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" y="3719513"/>
            <a:ext cx="8939396" cy="1110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" y="4830130"/>
            <a:ext cx="9085404" cy="9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669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1" y="809702"/>
            <a:ext cx="8774175" cy="950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1" y="1910854"/>
            <a:ext cx="8702167" cy="1210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51" y="3561117"/>
            <a:ext cx="6563806" cy="3047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</p:pic>
      <p:sp>
        <p:nvSpPr>
          <p:cNvPr id="2" name="Правоъгълник 1"/>
          <p:cNvSpPr/>
          <p:nvPr/>
        </p:nvSpPr>
        <p:spPr>
          <a:xfrm>
            <a:off x="3664936" y="3244334"/>
            <a:ext cx="3490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i="1" dirty="0">
                <a:solidFill>
                  <a:schemeClr val="accent2"/>
                </a:solidFill>
                <a:latin typeface="Arial Narrow"/>
                <a:ea typeface="Times New Roman"/>
                <a:cs typeface="Times New Roman"/>
              </a:rPr>
              <a:t>Основни видове </a:t>
            </a:r>
            <a:r>
              <a:rPr lang="bg-BG" i="1" dirty="0" err="1">
                <a:solidFill>
                  <a:schemeClr val="accent2"/>
                </a:solidFill>
                <a:latin typeface="Arial Narrow"/>
                <a:ea typeface="Times New Roman"/>
                <a:cs typeface="Times New Roman"/>
              </a:rPr>
              <a:t>резбови</a:t>
            </a:r>
            <a:r>
              <a:rPr lang="bg-BG" i="1" dirty="0">
                <a:solidFill>
                  <a:schemeClr val="accent2"/>
                </a:solidFill>
                <a:latin typeface="Arial Narrow"/>
                <a:ea typeface="Times New Roman"/>
                <a:cs typeface="Times New Roman"/>
              </a:rPr>
              <a:t> съединения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3" name="Правоъгълник 2"/>
          <p:cNvSpPr/>
          <p:nvPr/>
        </p:nvSpPr>
        <p:spPr>
          <a:xfrm>
            <a:off x="0" y="3933056"/>
            <a:ext cx="2128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Съединения с болтове </a:t>
            </a:r>
          </a:p>
        </p:txBody>
      </p:sp>
      <p:sp>
        <p:nvSpPr>
          <p:cNvPr id="4" name="Правоъгълник 3"/>
          <p:cNvSpPr/>
          <p:nvPr/>
        </p:nvSpPr>
        <p:spPr>
          <a:xfrm>
            <a:off x="-32178" y="4581036"/>
            <a:ext cx="2160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Съединения с винтове </a:t>
            </a:r>
          </a:p>
        </p:txBody>
      </p:sp>
      <p:sp>
        <p:nvSpPr>
          <p:cNvPr id="5" name="Правоъгълник 4"/>
          <p:cNvSpPr/>
          <p:nvPr/>
        </p:nvSpPr>
        <p:spPr>
          <a:xfrm>
            <a:off x="19193" y="5227367"/>
            <a:ext cx="2032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/>
              <a:t>Съединения с </a:t>
            </a:r>
            <a:r>
              <a:rPr lang="bg-BG" dirty="0" err="1"/>
              <a:t>шпилки</a:t>
            </a:r>
            <a:r>
              <a:rPr lang="bg-BG" dirty="0"/>
              <a:t> </a:t>
            </a:r>
          </a:p>
        </p:txBody>
      </p:sp>
      <p:sp>
        <p:nvSpPr>
          <p:cNvPr id="7" name="Пръстен 6"/>
          <p:cNvSpPr/>
          <p:nvPr/>
        </p:nvSpPr>
        <p:spPr>
          <a:xfrm>
            <a:off x="4788024" y="3517183"/>
            <a:ext cx="2195729" cy="3238985"/>
          </a:xfrm>
          <a:prstGeom prst="donut">
            <a:avLst>
              <a:gd name="adj" fmla="val 16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2"/>
              </a:solidFill>
            </a:endParaRPr>
          </a:p>
        </p:txBody>
      </p:sp>
      <p:sp>
        <p:nvSpPr>
          <p:cNvPr id="20" name="Пръстен 19"/>
          <p:cNvSpPr/>
          <p:nvPr/>
        </p:nvSpPr>
        <p:spPr>
          <a:xfrm>
            <a:off x="2051720" y="3429000"/>
            <a:ext cx="2079504" cy="3104173"/>
          </a:xfrm>
          <a:prstGeom prst="donut">
            <a:avLst>
              <a:gd name="adj" fmla="val 16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2"/>
              </a:solidFill>
            </a:endParaRPr>
          </a:p>
        </p:txBody>
      </p:sp>
      <p:sp>
        <p:nvSpPr>
          <p:cNvPr id="22" name="Пръстен 21"/>
          <p:cNvSpPr/>
          <p:nvPr/>
        </p:nvSpPr>
        <p:spPr>
          <a:xfrm>
            <a:off x="7050001" y="3421558"/>
            <a:ext cx="2016231" cy="3179925"/>
          </a:xfrm>
          <a:prstGeom prst="donut">
            <a:avLst>
              <a:gd name="adj" fmla="val 16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2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 animBg="1"/>
      <p:bldP spid="20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323528" y="836712"/>
            <a:ext cx="820891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solidFill>
                  <a:schemeClr val="accent2"/>
                </a:solidFill>
              </a:rPr>
              <a:t>Изчисляване</a:t>
            </a:r>
            <a:r>
              <a:rPr lang="ru-RU" dirty="0">
                <a:solidFill>
                  <a:schemeClr val="accent2"/>
                </a:solidFill>
              </a:rPr>
              <a:t> на </a:t>
            </a:r>
            <a:r>
              <a:rPr lang="ru-RU" dirty="0" err="1">
                <a:solidFill>
                  <a:schemeClr val="accent2"/>
                </a:solidFill>
              </a:rPr>
              <a:t>резбовите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съединения</a:t>
            </a:r>
            <a:endParaRPr lang="ru-RU" dirty="0">
              <a:solidFill>
                <a:schemeClr val="accent2"/>
              </a:solidFill>
            </a:endParaRPr>
          </a:p>
          <a:p>
            <a:pPr algn="just"/>
            <a:endParaRPr lang="ru-RU" dirty="0"/>
          </a:p>
          <a:p>
            <a:pPr algn="just"/>
            <a:r>
              <a:rPr lang="ru-RU" dirty="0" err="1"/>
              <a:t>Основен</a:t>
            </a:r>
            <a:r>
              <a:rPr lang="ru-RU" dirty="0"/>
              <a:t> критерий за </a:t>
            </a:r>
            <a:r>
              <a:rPr lang="ru-RU" dirty="0" err="1"/>
              <a:t>работоспособността</a:t>
            </a:r>
            <a:r>
              <a:rPr lang="ru-RU" dirty="0"/>
              <a:t> на </a:t>
            </a:r>
            <a:r>
              <a:rPr lang="ru-RU" dirty="0" err="1"/>
              <a:t>резбовите</a:t>
            </a:r>
            <a:r>
              <a:rPr lang="ru-RU" dirty="0"/>
              <a:t> </a:t>
            </a:r>
            <a:r>
              <a:rPr lang="ru-RU" dirty="0" err="1"/>
              <a:t>съединения</a:t>
            </a:r>
            <a:r>
              <a:rPr lang="ru-RU" dirty="0"/>
              <a:t> е </a:t>
            </a:r>
            <a:r>
              <a:rPr lang="ru-RU" dirty="0" err="1"/>
              <a:t>тяхната</a:t>
            </a:r>
            <a:r>
              <a:rPr lang="ru-RU" dirty="0"/>
              <a:t> </a:t>
            </a:r>
            <a:r>
              <a:rPr lang="ru-RU" dirty="0">
                <a:solidFill>
                  <a:schemeClr val="accent2"/>
                </a:solidFill>
              </a:rPr>
              <a:t>механична </a:t>
            </a:r>
            <a:r>
              <a:rPr lang="ru-RU" dirty="0" err="1">
                <a:solidFill>
                  <a:schemeClr val="accent2"/>
                </a:solidFill>
              </a:rPr>
              <a:t>якост</a:t>
            </a:r>
            <a:r>
              <a:rPr lang="ru-RU" dirty="0"/>
              <a:t>.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стандартни</a:t>
            </a:r>
            <a:r>
              <a:rPr lang="ru-RU" dirty="0"/>
              <a:t> </a:t>
            </a:r>
            <a:r>
              <a:rPr lang="ru-RU" dirty="0" err="1"/>
              <a:t>болтове</a:t>
            </a:r>
            <a:r>
              <a:rPr lang="ru-RU" dirty="0"/>
              <a:t>, </a:t>
            </a:r>
            <a:r>
              <a:rPr lang="ru-RU" dirty="0" err="1"/>
              <a:t>винтове</a:t>
            </a:r>
            <a:r>
              <a:rPr lang="ru-RU" dirty="0"/>
              <a:t> и </a:t>
            </a:r>
            <a:r>
              <a:rPr lang="ru-RU" dirty="0" err="1"/>
              <a:t>шпилки</a:t>
            </a:r>
            <a:r>
              <a:rPr lang="ru-RU" dirty="0"/>
              <a:t> се </a:t>
            </a:r>
            <a:r>
              <a:rPr lang="ru-RU" dirty="0" err="1"/>
              <a:t>изработват</a:t>
            </a:r>
            <a:r>
              <a:rPr lang="ru-RU" dirty="0"/>
              <a:t> с </a:t>
            </a:r>
            <a:r>
              <a:rPr lang="ru-RU" dirty="0" err="1"/>
              <a:t>еднаква</a:t>
            </a:r>
            <a:r>
              <a:rPr lang="ru-RU" dirty="0"/>
              <a:t> </a:t>
            </a:r>
            <a:r>
              <a:rPr lang="ru-RU" dirty="0" err="1"/>
              <a:t>якост</a:t>
            </a:r>
            <a:r>
              <a:rPr lang="ru-RU" dirty="0"/>
              <a:t> на </a:t>
            </a:r>
            <a:r>
              <a:rPr lang="ru-RU" dirty="0" err="1"/>
              <a:t>опън</a:t>
            </a:r>
            <a:r>
              <a:rPr lang="ru-RU" dirty="0"/>
              <a:t> на </a:t>
            </a:r>
            <a:r>
              <a:rPr lang="ru-RU" dirty="0" err="1"/>
              <a:t>резбовата</a:t>
            </a:r>
            <a:r>
              <a:rPr lang="ru-RU" dirty="0"/>
              <a:t> част, на </a:t>
            </a:r>
            <a:r>
              <a:rPr lang="ru-RU" dirty="0" err="1"/>
              <a:t>срязване</a:t>
            </a:r>
            <a:r>
              <a:rPr lang="ru-RU" dirty="0"/>
              <a:t> на </a:t>
            </a:r>
            <a:r>
              <a:rPr lang="ru-RU" dirty="0" err="1"/>
              <a:t>резбата</a:t>
            </a:r>
            <a:r>
              <a:rPr lang="ru-RU" dirty="0"/>
              <a:t> и на </a:t>
            </a:r>
            <a:r>
              <a:rPr lang="ru-RU" dirty="0" err="1"/>
              <a:t>откъсване</a:t>
            </a:r>
            <a:r>
              <a:rPr lang="ru-RU" dirty="0"/>
              <a:t> на </a:t>
            </a:r>
            <a:r>
              <a:rPr lang="ru-RU" dirty="0" err="1"/>
              <a:t>главата</a:t>
            </a:r>
            <a:r>
              <a:rPr lang="ru-RU" dirty="0"/>
              <a:t>. </a:t>
            </a:r>
            <a:r>
              <a:rPr lang="ru-RU" dirty="0" err="1"/>
              <a:t>Затова</a:t>
            </a:r>
            <a:r>
              <a:rPr lang="ru-RU" dirty="0"/>
              <a:t> </a:t>
            </a:r>
            <a:r>
              <a:rPr lang="ru-RU" dirty="0" err="1"/>
              <a:t>изчисляването</a:t>
            </a:r>
            <a:r>
              <a:rPr lang="ru-RU" dirty="0"/>
              <a:t> на </a:t>
            </a:r>
            <a:r>
              <a:rPr lang="ru-RU" dirty="0" err="1"/>
              <a:t>якост</a:t>
            </a:r>
            <a:r>
              <a:rPr lang="ru-RU" dirty="0"/>
              <a:t> на </a:t>
            </a:r>
            <a:r>
              <a:rPr lang="ru-RU" dirty="0" err="1"/>
              <a:t>резбовото</a:t>
            </a:r>
            <a:r>
              <a:rPr lang="ru-RU" dirty="0"/>
              <a:t> </a:t>
            </a:r>
            <a:r>
              <a:rPr lang="ru-RU" dirty="0" err="1"/>
              <a:t>съединение</a:t>
            </a:r>
            <a:r>
              <a:rPr lang="ru-RU" dirty="0"/>
              <a:t> се </a:t>
            </a:r>
            <a:r>
              <a:rPr lang="ru-RU" dirty="0" err="1"/>
              <a:t>извършва</a:t>
            </a:r>
            <a:r>
              <a:rPr lang="ru-RU" dirty="0"/>
              <a:t> само по един </a:t>
            </a:r>
            <a:r>
              <a:rPr lang="ru-RU" dirty="0" err="1"/>
              <a:t>основен</a:t>
            </a:r>
            <a:r>
              <a:rPr lang="ru-RU" dirty="0"/>
              <a:t> </a:t>
            </a:r>
            <a:r>
              <a:rPr lang="ru-RU" dirty="0">
                <a:solidFill>
                  <a:schemeClr val="accent2"/>
                </a:solidFill>
              </a:rPr>
              <a:t>критерий за </a:t>
            </a:r>
            <a:r>
              <a:rPr lang="ru-RU" dirty="0" err="1">
                <a:solidFill>
                  <a:schemeClr val="accent2"/>
                </a:solidFill>
              </a:rPr>
              <a:t>работоспособност</a:t>
            </a:r>
            <a:r>
              <a:rPr lang="ru-RU" dirty="0">
                <a:solidFill>
                  <a:schemeClr val="accent2"/>
                </a:solidFill>
              </a:rPr>
              <a:t> - </a:t>
            </a:r>
            <a:r>
              <a:rPr lang="ru-RU" dirty="0" err="1">
                <a:solidFill>
                  <a:schemeClr val="accent2"/>
                </a:solidFill>
              </a:rPr>
              <a:t>якостта</a:t>
            </a:r>
            <a:r>
              <a:rPr lang="ru-RU" dirty="0">
                <a:solidFill>
                  <a:schemeClr val="accent2"/>
                </a:solidFill>
              </a:rPr>
              <a:t> на </a:t>
            </a:r>
            <a:r>
              <a:rPr lang="ru-RU" dirty="0" err="1">
                <a:solidFill>
                  <a:schemeClr val="accent2"/>
                </a:solidFill>
              </a:rPr>
              <a:t>опън</a:t>
            </a:r>
            <a:r>
              <a:rPr lang="ru-RU" dirty="0">
                <a:solidFill>
                  <a:schemeClr val="accent2"/>
                </a:solidFill>
              </a:rPr>
              <a:t> на </a:t>
            </a:r>
            <a:r>
              <a:rPr lang="ru-RU" dirty="0" err="1">
                <a:solidFill>
                  <a:schemeClr val="accent2"/>
                </a:solidFill>
              </a:rPr>
              <a:t>нарязаната</a:t>
            </a:r>
            <a:r>
              <a:rPr lang="ru-RU" dirty="0">
                <a:solidFill>
                  <a:schemeClr val="accent2"/>
                </a:solidFill>
              </a:rPr>
              <a:t> част на </a:t>
            </a:r>
            <a:r>
              <a:rPr lang="ru-RU" dirty="0" err="1">
                <a:solidFill>
                  <a:schemeClr val="accent2"/>
                </a:solidFill>
              </a:rPr>
              <a:t>стеблото</a:t>
            </a:r>
            <a:r>
              <a:rPr lang="ru-RU" dirty="0"/>
              <a:t> на болта, винта или </a:t>
            </a:r>
            <a:r>
              <a:rPr lang="ru-RU" dirty="0" err="1"/>
              <a:t>шпилката</a:t>
            </a:r>
            <a:r>
              <a:rPr lang="ru-RU" dirty="0"/>
              <a:t>. Чрез </a:t>
            </a:r>
            <a:r>
              <a:rPr lang="ru-RU" dirty="0" err="1"/>
              <a:t>изчисляване</a:t>
            </a:r>
            <a:r>
              <a:rPr lang="ru-RU" dirty="0"/>
              <a:t> се </a:t>
            </a:r>
            <a:r>
              <a:rPr lang="ru-RU" dirty="0" err="1"/>
              <a:t>определя</a:t>
            </a:r>
            <a:r>
              <a:rPr lang="ru-RU" dirty="0"/>
              <a:t> </a:t>
            </a:r>
            <a:r>
              <a:rPr lang="ru-RU" dirty="0" err="1"/>
              <a:t>вътрешният</a:t>
            </a:r>
            <a:r>
              <a:rPr lang="ru-RU" dirty="0"/>
              <a:t> </a:t>
            </a:r>
            <a:r>
              <a:rPr lang="ru-RU" dirty="0" err="1"/>
              <a:t>диаметър</a:t>
            </a:r>
            <a:r>
              <a:rPr lang="ru-RU" dirty="0"/>
              <a:t> на </a:t>
            </a:r>
            <a:r>
              <a:rPr lang="ru-RU" dirty="0" err="1" smtClean="0"/>
              <a:t>резбата</a:t>
            </a:r>
            <a:r>
              <a:rPr lang="ru-RU" dirty="0" smtClean="0"/>
              <a:t>. </a:t>
            </a:r>
            <a:r>
              <a:rPr lang="ru-RU" dirty="0" err="1"/>
              <a:t>Дължината</a:t>
            </a:r>
            <a:r>
              <a:rPr lang="ru-RU" dirty="0"/>
              <a:t> на </a:t>
            </a:r>
            <a:r>
              <a:rPr lang="ru-RU" dirty="0" err="1"/>
              <a:t>резбовите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се приема в </a:t>
            </a:r>
            <a:r>
              <a:rPr lang="ru-RU" dirty="0" err="1"/>
              <a:t>зависимост</a:t>
            </a:r>
            <a:r>
              <a:rPr lang="ru-RU" dirty="0"/>
              <a:t> от </a:t>
            </a:r>
            <a:r>
              <a:rPr lang="ru-RU" dirty="0" err="1"/>
              <a:t>дебелината</a:t>
            </a:r>
            <a:r>
              <a:rPr lang="ru-RU" dirty="0"/>
              <a:t> на </a:t>
            </a:r>
            <a:r>
              <a:rPr lang="ru-RU" dirty="0" err="1"/>
              <a:t>съединяваните</a:t>
            </a:r>
            <a:r>
              <a:rPr lang="ru-RU" dirty="0"/>
              <a:t> части.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размери</a:t>
            </a:r>
            <a:r>
              <a:rPr lang="ru-RU" dirty="0"/>
              <a:t> на </a:t>
            </a:r>
            <a:r>
              <a:rPr lang="ru-RU" dirty="0" err="1"/>
              <a:t>детайлите</a:t>
            </a:r>
            <a:r>
              <a:rPr lang="ru-RU" dirty="0"/>
              <a:t> на </a:t>
            </a:r>
            <a:r>
              <a:rPr lang="ru-RU" dirty="0" err="1"/>
              <a:t>резбовото</a:t>
            </a:r>
            <a:r>
              <a:rPr lang="ru-RU" dirty="0"/>
              <a:t> </a:t>
            </a:r>
            <a:r>
              <a:rPr lang="ru-RU" dirty="0" err="1"/>
              <a:t>съединение</a:t>
            </a:r>
            <a:r>
              <a:rPr lang="ru-RU" dirty="0"/>
              <a:t> (гайки, </a:t>
            </a:r>
            <a:r>
              <a:rPr lang="ru-RU" dirty="0" err="1"/>
              <a:t>шайби</a:t>
            </a:r>
            <a:r>
              <a:rPr lang="ru-RU" dirty="0"/>
              <a:t> и др.) се </a:t>
            </a:r>
            <a:r>
              <a:rPr lang="ru-RU" dirty="0" err="1"/>
              <a:t>приемат</a:t>
            </a:r>
            <a:r>
              <a:rPr lang="ru-RU" dirty="0"/>
              <a:t> в </a:t>
            </a:r>
            <a:r>
              <a:rPr lang="ru-RU" dirty="0" err="1"/>
              <a:t>зависимост</a:t>
            </a:r>
            <a:r>
              <a:rPr lang="ru-RU" dirty="0"/>
              <a:t> от </a:t>
            </a:r>
            <a:r>
              <a:rPr lang="ru-RU" dirty="0" err="1"/>
              <a:t>диаметъра</a:t>
            </a:r>
            <a:r>
              <a:rPr lang="ru-RU" dirty="0"/>
              <a:t> на </a:t>
            </a:r>
            <a:r>
              <a:rPr lang="ru-RU" dirty="0" err="1"/>
              <a:t>резбата</a:t>
            </a:r>
            <a:r>
              <a:rPr lang="ru-RU" dirty="0"/>
              <a:t> по </a:t>
            </a:r>
            <a:r>
              <a:rPr lang="ru-RU" dirty="0" err="1"/>
              <a:t>действащия</a:t>
            </a:r>
            <a:r>
              <a:rPr lang="ru-RU" dirty="0"/>
              <a:t> стандарт.</a:t>
            </a:r>
          </a:p>
          <a:p>
            <a:pPr algn="just"/>
            <a:r>
              <a:rPr lang="ru-RU" dirty="0"/>
              <a:t>При </a:t>
            </a:r>
            <a:r>
              <a:rPr lang="ru-RU" dirty="0" err="1"/>
              <a:t>изчисляването</a:t>
            </a:r>
            <a:r>
              <a:rPr lang="ru-RU" dirty="0"/>
              <a:t> на </a:t>
            </a:r>
            <a:r>
              <a:rPr lang="ru-RU" dirty="0" err="1"/>
              <a:t>резбовите</a:t>
            </a:r>
            <a:r>
              <a:rPr lang="ru-RU" dirty="0"/>
              <a:t> </a:t>
            </a:r>
            <a:r>
              <a:rPr lang="ru-RU" dirty="0" err="1"/>
              <a:t>съединения</a:t>
            </a:r>
            <a:r>
              <a:rPr lang="ru-RU" dirty="0"/>
              <a:t> се </a:t>
            </a:r>
            <a:r>
              <a:rPr lang="ru-RU" dirty="0" err="1"/>
              <a:t>вземат</a:t>
            </a:r>
            <a:r>
              <a:rPr lang="ru-RU" dirty="0"/>
              <a:t> </a:t>
            </a:r>
            <a:r>
              <a:rPr lang="ru-RU" dirty="0" err="1"/>
              <a:t>предвид</a:t>
            </a:r>
            <a:r>
              <a:rPr lang="ru-RU" dirty="0"/>
              <a:t> </a:t>
            </a:r>
            <a:r>
              <a:rPr lang="ru-RU" dirty="0" err="1"/>
              <a:t>големината</a:t>
            </a:r>
            <a:r>
              <a:rPr lang="ru-RU" dirty="0"/>
              <a:t> и характера на действие на </a:t>
            </a:r>
            <a:r>
              <a:rPr lang="ru-RU" dirty="0" err="1"/>
              <a:t>натоварващите</a:t>
            </a:r>
            <a:r>
              <a:rPr lang="ru-RU" dirty="0"/>
              <a:t> </a:t>
            </a:r>
            <a:r>
              <a:rPr lang="ru-RU" dirty="0" err="1"/>
              <a:t>сили</a:t>
            </a:r>
            <a:r>
              <a:rPr lang="ru-RU" dirty="0"/>
              <a:t>, </a:t>
            </a:r>
            <a:r>
              <a:rPr lang="ru-RU" dirty="0" err="1"/>
              <a:t>материалът</a:t>
            </a:r>
            <a:r>
              <a:rPr lang="ru-RU" dirty="0"/>
              <a:t> на </a:t>
            </a:r>
            <a:r>
              <a:rPr lang="ru-RU" dirty="0" err="1"/>
              <a:t>елементите</a:t>
            </a:r>
            <a:r>
              <a:rPr lang="ru-RU" dirty="0"/>
              <a:t>, </a:t>
            </a:r>
            <a:r>
              <a:rPr lang="ru-RU" dirty="0" err="1"/>
              <a:t>технологията</a:t>
            </a:r>
            <a:r>
              <a:rPr lang="ru-RU" dirty="0"/>
              <a:t> на </a:t>
            </a:r>
            <a:r>
              <a:rPr lang="ru-RU" dirty="0" err="1"/>
              <a:t>получаване</a:t>
            </a:r>
            <a:r>
              <a:rPr lang="ru-RU" dirty="0"/>
              <a:t> на </a:t>
            </a:r>
            <a:r>
              <a:rPr lang="ru-RU" dirty="0" err="1"/>
              <a:t>резбата</a:t>
            </a:r>
            <a:r>
              <a:rPr lang="ru-RU" dirty="0"/>
              <a:t> и </a:t>
            </a:r>
            <a:r>
              <a:rPr lang="ru-RU" dirty="0" err="1"/>
              <a:t>особеностите</a:t>
            </a:r>
            <a:r>
              <a:rPr lang="ru-RU" dirty="0"/>
              <a:t> в </a:t>
            </a:r>
            <a:r>
              <a:rPr lang="ru-RU" dirty="0" err="1"/>
              <a:t>конструкцията</a:t>
            </a:r>
            <a:r>
              <a:rPr lang="ru-RU" dirty="0"/>
              <a:t> на </a:t>
            </a:r>
            <a:r>
              <a:rPr lang="ru-RU" dirty="0" err="1"/>
              <a:t>свързваните</a:t>
            </a:r>
            <a:r>
              <a:rPr lang="ru-RU" dirty="0"/>
              <a:t> части.</a:t>
            </a:r>
          </a:p>
        </p:txBody>
      </p:sp>
      <p:sp>
        <p:nvSpPr>
          <p:cNvPr id="14" name="Action Button: Movie 13">
            <a:hlinkClick r:id="rId2" action="ppaction://program" highlightClick="1"/>
          </p:cNvPr>
          <p:cNvSpPr/>
          <p:nvPr/>
        </p:nvSpPr>
        <p:spPr>
          <a:xfrm>
            <a:off x="7812360" y="6093296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343467" y="6217345"/>
            <a:ext cx="3456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https://www.youtube.com/watch?v=j9glDYzHTM8</a:t>
            </a:r>
            <a:endParaRPr lang="bg-BG" sz="1000" dirty="0"/>
          </a:p>
        </p:txBody>
      </p:sp>
    </p:spTree>
    <p:extLst>
      <p:ext uri="{BB962C8B-B14F-4D97-AF65-F5344CB8AC3E}">
        <p14:creationId xmlns:p14="http://schemas.microsoft.com/office/powerpoint/2010/main" val="195427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91143"/>
            <a:ext cx="7422909" cy="5666857"/>
          </a:xfrm>
          <a:prstGeom prst="rect">
            <a:avLst/>
          </a:prstGeom>
        </p:spPr>
      </p:pic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59632" y="836712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accent2"/>
                </a:solidFill>
              </a:rPr>
              <a:t>Баланс на силите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bg-BG" dirty="0" smtClean="0">
                <a:solidFill>
                  <a:schemeClr val="accent2"/>
                </a:solidFill>
              </a:rPr>
              <a:t>при навиване на гайката</a:t>
            </a:r>
            <a:endParaRPr lang="ru-RU" dirty="0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561013" y="1991437"/>
            <a:ext cx="937480" cy="3444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220072" y="2366545"/>
            <a:ext cx="1584176" cy="2718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6059730" y="3789040"/>
            <a:ext cx="556318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8" name="Right Arrow 27"/>
          <p:cNvSpPr/>
          <p:nvPr/>
        </p:nvSpPr>
        <p:spPr>
          <a:xfrm rot="5400000">
            <a:off x="5555537" y="4281666"/>
            <a:ext cx="985253" cy="45719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Right Arrow 28"/>
          <p:cNvSpPr/>
          <p:nvPr/>
        </p:nvSpPr>
        <p:spPr>
          <a:xfrm rot="15282224">
            <a:off x="5362584" y="3248840"/>
            <a:ext cx="108622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Right Arrow 29"/>
          <p:cNvSpPr/>
          <p:nvPr/>
        </p:nvSpPr>
        <p:spPr>
          <a:xfrm rot="14387664">
            <a:off x="5207228" y="3273703"/>
            <a:ext cx="108925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Right Arrow 30"/>
          <p:cNvSpPr/>
          <p:nvPr/>
        </p:nvSpPr>
        <p:spPr>
          <a:xfrm rot="3648553">
            <a:off x="5788321" y="4279607"/>
            <a:ext cx="1136171" cy="48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Right Arrow 31"/>
          <p:cNvSpPr/>
          <p:nvPr/>
        </p:nvSpPr>
        <p:spPr>
          <a:xfrm rot="9982440">
            <a:off x="5728598" y="3821763"/>
            <a:ext cx="31608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19455"/>
              </p:ext>
            </p:extLst>
          </p:nvPr>
        </p:nvGraphicFramePr>
        <p:xfrm>
          <a:off x="6697418" y="3549336"/>
          <a:ext cx="3397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0" name="Equation" r:id="rId4" imgW="164880" imgH="203040" progId="">
                  <p:embed/>
                </p:oleObj>
              </mc:Choice>
              <mc:Fallback>
                <p:oleObj name="Equation" r:id="rId4" imgW="164880" imgH="203040" progId="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7418" y="3549336"/>
                        <a:ext cx="339725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924893"/>
              </p:ext>
            </p:extLst>
          </p:nvPr>
        </p:nvGraphicFramePr>
        <p:xfrm>
          <a:off x="5475288" y="3887788"/>
          <a:ext cx="287337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1" name="Equation" r:id="rId6" imgW="139680" imgH="203040" progId="">
                  <p:embed/>
                </p:oleObj>
              </mc:Choice>
              <mc:Fallback>
                <p:oleObj name="Equation" r:id="rId6" imgW="139680" imgH="203040" progId="">
                  <p:embed/>
                  <p:pic>
                    <p:nvPicPr>
                      <p:cNvPr id="0" name="Picture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5288" y="3887788"/>
                        <a:ext cx="287337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Connector 26"/>
          <p:cNvCxnSpPr>
            <a:stCxn id="30" idx="2"/>
          </p:cNvCxnSpPr>
          <p:nvPr/>
        </p:nvCxnSpPr>
        <p:spPr>
          <a:xfrm flipV="1">
            <a:off x="5509107" y="2747772"/>
            <a:ext cx="253518" cy="8636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32" idx="3"/>
          </p:cNvCxnSpPr>
          <p:nvPr/>
        </p:nvCxnSpPr>
        <p:spPr>
          <a:xfrm>
            <a:off x="5469593" y="2834136"/>
            <a:ext cx="263453" cy="104771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1" idx="0"/>
          </p:cNvCxnSpPr>
          <p:nvPr/>
        </p:nvCxnSpPr>
        <p:spPr>
          <a:xfrm>
            <a:off x="6627883" y="3812913"/>
            <a:ext cx="14939" cy="9538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1" idx="3"/>
          </p:cNvCxnSpPr>
          <p:nvPr/>
        </p:nvCxnSpPr>
        <p:spPr>
          <a:xfrm>
            <a:off x="6088235" y="4799715"/>
            <a:ext cx="545237" cy="9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600151"/>
              </p:ext>
            </p:extLst>
          </p:nvPr>
        </p:nvGraphicFramePr>
        <p:xfrm>
          <a:off x="5607114" y="1784975"/>
          <a:ext cx="192031" cy="211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2" name="Equation" r:id="rId8" imgW="126720" imgH="139680" progId="">
                  <p:embed/>
                </p:oleObj>
              </mc:Choice>
              <mc:Fallback>
                <p:oleObj name="Equation" r:id="rId8" imgW="126720" imgH="139680" progId="">
                  <p:embed/>
                  <p:pic>
                    <p:nvPicPr>
                      <p:cNvPr id="0" name="Picture 1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114" y="1784975"/>
                        <a:ext cx="192031" cy="211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722046"/>
              </p:ext>
            </p:extLst>
          </p:nvPr>
        </p:nvGraphicFramePr>
        <p:xfrm>
          <a:off x="6580342" y="5330303"/>
          <a:ext cx="192031" cy="211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3" name="Equation" r:id="rId10" imgW="126720" imgH="139680" progId="">
                  <p:embed/>
                </p:oleObj>
              </mc:Choice>
              <mc:Fallback>
                <p:oleObj name="Equation" r:id="rId10" imgW="126720" imgH="139680" progId="">
                  <p:embed/>
                  <p:pic>
                    <p:nvPicPr>
                      <p:cNvPr id="0" name="Picture 1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0342" y="5330303"/>
                        <a:ext cx="192031" cy="2112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386429"/>
              </p:ext>
            </p:extLst>
          </p:nvPr>
        </p:nvGraphicFramePr>
        <p:xfrm>
          <a:off x="5881688" y="2728913"/>
          <a:ext cx="366712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4" name="Equation" r:id="rId12" imgW="177480" imgH="215640" progId="">
                  <p:embed/>
                </p:oleObj>
              </mc:Choice>
              <mc:Fallback>
                <p:oleObj name="Equation" r:id="rId12" imgW="177480" imgH="215640" progId="">
                  <p:embed/>
                  <p:pic>
                    <p:nvPicPr>
                      <p:cNvPr id="0" name="Picture 1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688" y="2728913"/>
                        <a:ext cx="366712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535321"/>
              </p:ext>
            </p:extLst>
          </p:nvPr>
        </p:nvGraphicFramePr>
        <p:xfrm>
          <a:off x="5246688" y="3005138"/>
          <a:ext cx="3143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5" name="Equation" r:id="rId14" imgW="152280" imgH="203040" progId="">
                  <p:embed/>
                </p:oleObj>
              </mc:Choice>
              <mc:Fallback>
                <p:oleObj name="Equation" r:id="rId14" imgW="152280" imgH="203040" progId="">
                  <p:embed/>
                  <p:pic>
                    <p:nvPicPr>
                      <p:cNvPr id="0" name="Picture 1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3005138"/>
                        <a:ext cx="314325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825783"/>
              </p:ext>
            </p:extLst>
          </p:nvPr>
        </p:nvGraphicFramePr>
        <p:xfrm>
          <a:off x="5282565" y="2051145"/>
          <a:ext cx="357882" cy="422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6" name="Equation" r:id="rId16" imgW="139680" imgH="164880" progId="">
                  <p:embed/>
                </p:oleObj>
              </mc:Choice>
              <mc:Fallback>
                <p:oleObj name="Equation" r:id="rId16" imgW="139680" imgH="164880" progId="">
                  <p:embed/>
                  <p:pic>
                    <p:nvPicPr>
                      <p:cNvPr id="0" name="Picture 1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2565" y="2051145"/>
                        <a:ext cx="357882" cy="4229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9" name="Curved Connector 58"/>
          <p:cNvCxnSpPr/>
          <p:nvPr/>
        </p:nvCxnSpPr>
        <p:spPr>
          <a:xfrm flipV="1">
            <a:off x="5296632" y="2451581"/>
            <a:ext cx="406497" cy="2251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947569"/>
              </p:ext>
            </p:extLst>
          </p:nvPr>
        </p:nvGraphicFramePr>
        <p:xfrm>
          <a:off x="6772373" y="4558037"/>
          <a:ext cx="314325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7" name="Equation" r:id="rId18" imgW="152280" imgH="203040" progId="">
                  <p:embed/>
                </p:oleObj>
              </mc:Choice>
              <mc:Fallback>
                <p:oleObj name="Equation" r:id="rId18" imgW="152280" imgH="203040" progId="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2373" y="4558037"/>
                        <a:ext cx="314325" cy="417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219141"/>
              </p:ext>
            </p:extLst>
          </p:nvPr>
        </p:nvGraphicFramePr>
        <p:xfrm>
          <a:off x="5613400" y="4549775"/>
          <a:ext cx="3143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8" name="Equation" r:id="rId20" imgW="152280" imgH="241200" progId="">
                  <p:embed/>
                </p:oleObj>
              </mc:Choice>
              <mc:Fallback>
                <p:oleObj name="Equation" r:id="rId20" imgW="152280" imgH="241200" progId="">
                  <p:embed/>
                  <p:pic>
                    <p:nvPicPr>
                      <p:cNvPr id="0" name="Picture 1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3400" y="4549775"/>
                        <a:ext cx="31432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3" name="Curved Connector 72"/>
          <p:cNvCxnSpPr/>
          <p:nvPr/>
        </p:nvCxnSpPr>
        <p:spPr>
          <a:xfrm flipV="1">
            <a:off x="6045616" y="5264312"/>
            <a:ext cx="406497" cy="2251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042792" y="4633376"/>
            <a:ext cx="14939" cy="9538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70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18352"/>
              </p:ext>
            </p:extLst>
          </p:nvPr>
        </p:nvGraphicFramePr>
        <p:xfrm>
          <a:off x="6089556" y="4923446"/>
          <a:ext cx="279524" cy="363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9" name="Equation" r:id="rId22" imgW="126720" imgH="164880" progId="">
                  <p:embed/>
                </p:oleObj>
              </mc:Choice>
              <mc:Fallback>
                <p:oleObj name="Equation" r:id="rId22" imgW="126720" imgH="164880" progId="">
                  <p:embed/>
                  <p:pic>
                    <p:nvPicPr>
                      <p:cNvPr id="0" name="Picture 1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556" y="4923446"/>
                        <a:ext cx="279524" cy="363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862734"/>
              </p:ext>
            </p:extLst>
          </p:nvPr>
        </p:nvGraphicFramePr>
        <p:xfrm>
          <a:off x="6092525" y="1219378"/>
          <a:ext cx="2079875" cy="437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0" name="Equation" r:id="rId24" imgW="965160" imgH="203040" progId="">
                  <p:embed/>
                </p:oleObj>
              </mc:Choice>
              <mc:Fallback>
                <p:oleObj name="Equation" r:id="rId24" imgW="965160" imgH="203040" progId="">
                  <p:embed/>
                  <p:pic>
                    <p:nvPicPr>
                      <p:cNvPr id="0" name="Picture 1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525" y="1219378"/>
                        <a:ext cx="2079875" cy="4378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ight Arrow 76"/>
          <p:cNvSpPr/>
          <p:nvPr/>
        </p:nvSpPr>
        <p:spPr>
          <a:xfrm>
            <a:off x="1979712" y="6525344"/>
            <a:ext cx="556318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aphicFrame>
        <p:nvGraphicFramePr>
          <p:cNvPr id="7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612065"/>
              </p:ext>
            </p:extLst>
          </p:nvPr>
        </p:nvGraphicFramePr>
        <p:xfrm>
          <a:off x="2699792" y="6316587"/>
          <a:ext cx="339725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91" name="Equation" r:id="rId26" imgW="164880" imgH="203040" progId="">
                  <p:embed/>
                </p:oleObj>
              </mc:Choice>
              <mc:Fallback>
                <p:oleObj name="Equation" r:id="rId26" imgW="164880" imgH="203040" progId="">
                  <p:embed/>
                  <p:pic>
                    <p:nvPicPr>
                      <p:cNvPr id="0" name="Picture 1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6316587"/>
                        <a:ext cx="339725" cy="417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Circular Arrow 71"/>
          <p:cNvSpPr/>
          <p:nvPr/>
        </p:nvSpPr>
        <p:spPr>
          <a:xfrm flipV="1">
            <a:off x="1619672" y="5450279"/>
            <a:ext cx="720080" cy="72933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070596"/>
              <a:gd name="adj5" fmla="val 125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27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0" grpId="0" animBg="1"/>
      <p:bldP spid="31" grpId="0" animBg="1"/>
      <p:bldP spid="32" grpId="0" animBg="1"/>
      <p:bldP spid="77" grpId="0" animBg="1"/>
      <p:bldP spid="7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Разглобяеми съединения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59632" y="836712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accent2"/>
                </a:solidFill>
              </a:rPr>
              <a:t>Двигателни винтове</a:t>
            </a:r>
            <a:endParaRPr lang="ru-RU" dirty="0">
              <a:solidFill>
                <a:schemeClr val="accent2"/>
              </a:solidFill>
            </a:endParaRPr>
          </a:p>
        </p:txBody>
      </p:sp>
      <p:sp>
        <p:nvSpPr>
          <p:cNvPr id="16" name="Action Button: Movie 15">
            <a:hlinkClick r:id="rId2" action="ppaction://program" highlightClick="1"/>
          </p:cNvPr>
          <p:cNvSpPr/>
          <p:nvPr/>
        </p:nvSpPr>
        <p:spPr>
          <a:xfrm>
            <a:off x="467544" y="2011579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19672" y="2083587"/>
            <a:ext cx="3510136" cy="25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https://www.youtube.com/watch?v=mmFvCX6ZO1k</a:t>
            </a:r>
            <a:endParaRPr lang="en-US" sz="1000" dirty="0"/>
          </a:p>
        </p:txBody>
      </p:sp>
      <p:sp>
        <p:nvSpPr>
          <p:cNvPr id="20" name="Action Button: Movie 19">
            <a:hlinkClick r:id="rId3" action="ppaction://program" highlightClick="1"/>
          </p:cNvPr>
          <p:cNvSpPr/>
          <p:nvPr/>
        </p:nvSpPr>
        <p:spPr>
          <a:xfrm>
            <a:off x="4211960" y="4437112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436096" y="4581128"/>
            <a:ext cx="3294112" cy="25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https://www.youtube.com/watch?v=0ciH_Moqr6U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087255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7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5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3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5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7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8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9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3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5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6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Контейнер за съдържание 5"/>
          <p:cNvSpPr txBox="1">
            <a:spLocks/>
          </p:cNvSpPr>
          <p:nvPr/>
        </p:nvSpPr>
        <p:spPr bwMode="auto">
          <a:xfrm>
            <a:off x="215516" y="0"/>
            <a:ext cx="8712968" cy="7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None/>
            </a:pPr>
            <a:r>
              <a:rPr lang="bg-BG" sz="2400" b="1" dirty="0" smtClean="0"/>
              <a:t>ТЕСТ</a:t>
            </a:r>
          </a:p>
          <a:p>
            <a:pPr marL="109537" indent="0" algn="ctr">
              <a:buNone/>
            </a:pPr>
            <a:r>
              <a:rPr lang="bg-BG" sz="2400" b="1" i="1" dirty="0" smtClean="0"/>
              <a:t>Машинни съединения</a:t>
            </a:r>
            <a:endParaRPr lang="en-US" sz="2400" dirty="0"/>
          </a:p>
          <a:p>
            <a:pPr marL="109537" indent="0" algn="ctr">
              <a:buNone/>
            </a:pPr>
            <a:endParaRPr lang="bg-BG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9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0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1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2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3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4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5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7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8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59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3568" y="1052736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 smtClean="0"/>
              <a:t>ЧАСТ 1.(20Х1) </a:t>
            </a:r>
            <a:r>
              <a:rPr lang="bg-BG" sz="1600" i="1" dirty="0" smtClean="0"/>
              <a:t>Всеки един от следващите 20 въпроса (задачи) има само един верен отговор. Посочете го.</a:t>
            </a:r>
            <a:endParaRPr lang="en-US" sz="1600" i="1" dirty="0"/>
          </a:p>
        </p:txBody>
      </p:sp>
      <p:sp>
        <p:nvSpPr>
          <p:cNvPr id="62" name="TextBox 61"/>
          <p:cNvSpPr txBox="1"/>
          <p:nvPr/>
        </p:nvSpPr>
        <p:spPr>
          <a:xfrm>
            <a:off x="755576" y="1556792"/>
            <a:ext cx="7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/>
              <a:t>Съединение, при разглобяване на което се разрушава поне един елемент, се нарича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71733" y="2343636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а) </a:t>
            </a:r>
            <a:r>
              <a:rPr lang="bg-BG" dirty="0"/>
              <a:t>неразглобяемо</a:t>
            </a:r>
            <a:r>
              <a:rPr lang="bg-BG" dirty="0" smtClean="0"/>
              <a:t>  б) </a:t>
            </a:r>
            <a:r>
              <a:rPr lang="bg-BG" dirty="0" err="1"/>
              <a:t>нитово</a:t>
            </a:r>
            <a:r>
              <a:rPr lang="bg-BG" dirty="0" smtClean="0"/>
              <a:t>      в) </a:t>
            </a:r>
            <a:r>
              <a:rPr lang="bg-BG" dirty="0" err="1"/>
              <a:t>резбово</a:t>
            </a:r>
            <a:r>
              <a:rPr lang="bg-BG" dirty="0" smtClean="0"/>
              <a:t>     г) </a:t>
            </a:r>
            <a:r>
              <a:rPr lang="bg-BG" dirty="0"/>
              <a:t>разглобяемо</a:t>
            </a:r>
            <a:endParaRPr lang="bg-BG" dirty="0" smtClean="0"/>
          </a:p>
        </p:txBody>
      </p:sp>
      <p:sp>
        <p:nvSpPr>
          <p:cNvPr id="64" name="TextBox 63"/>
          <p:cNvSpPr txBox="1"/>
          <p:nvPr/>
        </p:nvSpPr>
        <p:spPr>
          <a:xfrm>
            <a:off x="755577" y="2996952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 smtClean="0"/>
              <a:t>ЧАСТ 2.(10Х3) </a:t>
            </a:r>
            <a:r>
              <a:rPr lang="bg-BG" sz="1600" i="1" dirty="0" smtClean="0"/>
              <a:t>Напишете верния отговор на следващите 10 въпроса (задачи).</a:t>
            </a:r>
            <a:endParaRPr lang="en-US" sz="1600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755576" y="364502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За какво е предназначена тръбната резба?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5576" y="4653136"/>
            <a:ext cx="7704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b="1" dirty="0" smtClean="0"/>
              <a:t>ЧАСТ 3.(4Х5) </a:t>
            </a:r>
            <a:r>
              <a:rPr lang="bg-BG" sz="1600" i="1" dirty="0" smtClean="0"/>
              <a:t>Опишете решението (отговора) на следващите 4 задачи (въпроса) .</a:t>
            </a:r>
            <a:endParaRPr lang="en-US" sz="1600" i="1" dirty="0"/>
          </a:p>
        </p:txBody>
      </p:sp>
      <p:sp>
        <p:nvSpPr>
          <p:cNvPr id="67" name="TextBox 66"/>
          <p:cNvSpPr txBox="1"/>
          <p:nvPr/>
        </p:nvSpPr>
        <p:spPr>
          <a:xfrm>
            <a:off x="755576" y="5157192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Каква е разликата между метрична и цолова резба? 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771732" y="2162473"/>
            <a:ext cx="2216091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40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66" grpId="0"/>
      <p:bldP spid="67" grpId="0"/>
      <p:bldP spid="6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683568" y="1988840"/>
            <a:ext cx="7772400" cy="136815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7200" dirty="0">
                <a:solidFill>
                  <a:schemeClr val="bg2">
                    <a:lumMod val="50000"/>
                  </a:schemeClr>
                </a:solidFill>
              </a:rPr>
              <a:t>С</a:t>
            </a:r>
            <a:r>
              <a:rPr lang="bg-BG" sz="7200" dirty="0" smtClean="0">
                <a:solidFill>
                  <a:schemeClr val="bg2">
                    <a:lumMod val="50000"/>
                  </a:schemeClr>
                </a:solidFill>
              </a:rPr>
              <a:t>ЪЕДИНИТЕЛИ</a:t>
            </a:r>
            <a:endParaRPr lang="en-US" sz="7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066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90872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2400" dirty="0" smtClean="0">
                <a:solidFill>
                  <a:schemeClr val="bg2">
                    <a:lumMod val="50000"/>
                  </a:schemeClr>
                </a:solidFill>
              </a:rPr>
              <a:t>Съединители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Контейнер за съдържание 1"/>
          <p:cNvSpPr>
            <a:spLocks noGrp="1"/>
          </p:cNvSpPr>
          <p:nvPr>
            <p:ph sz="quarter" idx="13"/>
          </p:nvPr>
        </p:nvSpPr>
        <p:spPr>
          <a:xfrm>
            <a:off x="755576" y="1124744"/>
            <a:ext cx="7416824" cy="1944216"/>
          </a:xfrm>
        </p:spPr>
        <p:txBody>
          <a:bodyPr>
            <a:normAutofit fontScale="92500" lnSpcReduction="20000"/>
          </a:bodyPr>
          <a:lstStyle/>
          <a:p>
            <a:r>
              <a:rPr lang="ru-RU" dirty="0" err="1" smtClean="0">
                <a:solidFill>
                  <a:srgbClr val="0070C0"/>
                </a:solidFill>
              </a:rPr>
              <a:t>Неуправляеми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съединители</a:t>
            </a:r>
            <a:r>
              <a:rPr lang="ru-RU" dirty="0" smtClean="0">
                <a:solidFill>
                  <a:srgbClr val="0070C0"/>
                </a:solidFill>
              </a:rPr>
              <a:t> –</a:t>
            </a:r>
            <a:r>
              <a:rPr lang="ru-RU" dirty="0" err="1" smtClean="0">
                <a:solidFill>
                  <a:srgbClr val="0070C0"/>
                </a:solidFill>
              </a:rPr>
              <a:t>неподвижни</a:t>
            </a:r>
            <a:r>
              <a:rPr lang="ru-RU" dirty="0" smtClean="0">
                <a:solidFill>
                  <a:srgbClr val="0070C0"/>
                </a:solidFill>
              </a:rPr>
              <a:t>, </a:t>
            </a:r>
            <a:r>
              <a:rPr lang="ru-RU" dirty="0" err="1" smtClean="0">
                <a:solidFill>
                  <a:srgbClr val="0070C0"/>
                </a:solidFill>
              </a:rPr>
              <a:t>твърди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компенсиращи</a:t>
            </a:r>
            <a:r>
              <a:rPr lang="ru-RU" dirty="0" smtClean="0">
                <a:solidFill>
                  <a:srgbClr val="0070C0"/>
                </a:solidFill>
              </a:rPr>
              <a:t>, </a:t>
            </a:r>
            <a:r>
              <a:rPr lang="ru-RU" dirty="0" err="1" smtClean="0">
                <a:solidFill>
                  <a:srgbClr val="0070C0"/>
                </a:solidFill>
              </a:rPr>
              <a:t>еластични</a:t>
            </a:r>
            <a:r>
              <a:rPr lang="ru-RU" dirty="0" smtClean="0">
                <a:solidFill>
                  <a:srgbClr val="0070C0"/>
                </a:solidFill>
              </a:rPr>
              <a:t>.</a:t>
            </a:r>
          </a:p>
          <a:p>
            <a:pPr marL="109537" indent="0">
              <a:buNone/>
            </a:pPr>
            <a:endParaRPr lang="ru-RU" dirty="0" smtClean="0">
              <a:solidFill>
                <a:srgbClr val="0070C0"/>
              </a:solidFill>
            </a:endParaRPr>
          </a:p>
          <a:p>
            <a:r>
              <a:rPr lang="ru-RU" dirty="0" smtClean="0">
                <a:solidFill>
                  <a:srgbClr val="0070C0"/>
                </a:solidFill>
              </a:rPr>
              <a:t>Управляеми и </a:t>
            </a:r>
            <a:r>
              <a:rPr lang="ru-RU" dirty="0" err="1" smtClean="0">
                <a:solidFill>
                  <a:srgbClr val="0070C0"/>
                </a:solidFill>
              </a:rPr>
              <a:t>автоматични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съединители</a:t>
            </a:r>
            <a:r>
              <a:rPr lang="ru-RU" dirty="0" smtClean="0">
                <a:solidFill>
                  <a:srgbClr val="0070C0"/>
                </a:solidFill>
              </a:rPr>
              <a:t> – с </a:t>
            </a:r>
            <a:r>
              <a:rPr lang="ru-RU" dirty="0" err="1" smtClean="0">
                <a:solidFill>
                  <a:srgbClr val="0070C0"/>
                </a:solidFill>
              </a:rPr>
              <a:t>формено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зацепване</a:t>
            </a:r>
            <a:r>
              <a:rPr lang="ru-RU" dirty="0" smtClean="0">
                <a:solidFill>
                  <a:srgbClr val="0070C0"/>
                </a:solidFill>
              </a:rPr>
              <a:t>, </a:t>
            </a:r>
            <a:r>
              <a:rPr lang="ru-RU" dirty="0" err="1" smtClean="0">
                <a:solidFill>
                  <a:srgbClr val="0070C0"/>
                </a:solidFill>
              </a:rPr>
              <a:t>със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силово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err="1" smtClean="0">
                <a:solidFill>
                  <a:srgbClr val="0070C0"/>
                </a:solidFill>
              </a:rPr>
              <a:t>зацепване</a:t>
            </a:r>
            <a:r>
              <a:rPr lang="ru-RU" dirty="0" smtClean="0">
                <a:solidFill>
                  <a:srgbClr val="0070C0"/>
                </a:solidFill>
              </a:rPr>
              <a:t>, за свободен ход, </a:t>
            </a:r>
            <a:r>
              <a:rPr lang="ru-RU" dirty="0" err="1" smtClean="0">
                <a:solidFill>
                  <a:srgbClr val="0070C0"/>
                </a:solidFill>
              </a:rPr>
              <a:t>центробежни</a:t>
            </a:r>
            <a:endParaRPr lang="en-US" dirty="0" smtClean="0">
              <a:solidFill>
                <a:srgbClr val="0070C0"/>
              </a:solidFill>
            </a:endParaRPr>
          </a:p>
          <a:p>
            <a:pPr marL="109537" indent="0">
              <a:buNone/>
            </a:pPr>
            <a:endParaRPr lang="en-US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1472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Неуправляеми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323528" y="908720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accent2"/>
                </a:solidFill>
              </a:rPr>
              <a:t>Съединителите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съставни</a:t>
            </a:r>
            <a:r>
              <a:rPr lang="ru-RU" dirty="0"/>
              <a:t> </a:t>
            </a:r>
            <a:r>
              <a:rPr lang="ru-RU" dirty="0" err="1"/>
              <a:t>машинни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съединяват</a:t>
            </a:r>
            <a:r>
              <a:rPr lang="ru-RU" dirty="0"/>
              <a:t> </a:t>
            </a:r>
            <a:r>
              <a:rPr lang="ru-RU" dirty="0" err="1"/>
              <a:t>краищата</a:t>
            </a:r>
            <a:r>
              <a:rPr lang="ru-RU" dirty="0"/>
              <a:t> на </a:t>
            </a:r>
            <a:r>
              <a:rPr lang="ru-RU" dirty="0" err="1"/>
              <a:t>валове</a:t>
            </a:r>
            <a:r>
              <a:rPr lang="ru-RU" dirty="0"/>
              <a:t> или </a:t>
            </a:r>
            <a:r>
              <a:rPr lang="ru-RU" dirty="0" err="1"/>
              <a:t>валове</a:t>
            </a:r>
            <a:r>
              <a:rPr lang="ru-RU" dirty="0"/>
              <a:t> с </a:t>
            </a:r>
            <a:r>
              <a:rPr lang="ru-RU" dirty="0" err="1"/>
              <a:t>поставени</a:t>
            </a:r>
            <a:r>
              <a:rPr lang="ru-RU" dirty="0"/>
              <a:t> </a:t>
            </a:r>
            <a:r>
              <a:rPr lang="ru-RU" dirty="0" err="1"/>
              <a:t>върху</a:t>
            </a:r>
            <a:r>
              <a:rPr lang="ru-RU" dirty="0"/>
              <a:t> </a:t>
            </a:r>
            <a:r>
              <a:rPr lang="ru-RU" dirty="0" err="1"/>
              <a:t>тях</a:t>
            </a:r>
            <a:r>
              <a:rPr lang="ru-RU" dirty="0"/>
              <a:t> </a:t>
            </a:r>
            <a:r>
              <a:rPr lang="ru-RU" dirty="0" err="1"/>
              <a:t>детайли</a:t>
            </a:r>
            <a:r>
              <a:rPr lang="ru-RU" dirty="0"/>
              <a:t>. </a:t>
            </a:r>
            <a:endParaRPr lang="bg-BG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323528" y="1628800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/>
              <a:t>Могат</a:t>
            </a:r>
            <a:r>
              <a:rPr lang="ru-RU" dirty="0" smtClean="0"/>
              <a:t> </a:t>
            </a:r>
            <a:r>
              <a:rPr lang="ru-RU" dirty="0"/>
              <a:t>да </a:t>
            </a:r>
            <a:r>
              <a:rPr lang="ru-RU" dirty="0" err="1"/>
              <a:t>играят</a:t>
            </a:r>
            <a:r>
              <a:rPr lang="ru-RU" dirty="0"/>
              <a:t> </a:t>
            </a:r>
            <a:r>
              <a:rPr lang="ru-RU" dirty="0" err="1"/>
              <a:t>ролята</a:t>
            </a:r>
            <a:r>
              <a:rPr lang="ru-RU" dirty="0"/>
              <a:t> на </a:t>
            </a:r>
            <a:r>
              <a:rPr lang="ru-RU" dirty="0">
                <a:solidFill>
                  <a:schemeClr val="accent2"/>
                </a:solidFill>
              </a:rPr>
              <a:t>успокоители на </a:t>
            </a:r>
            <a:r>
              <a:rPr lang="ru-RU" dirty="0" err="1">
                <a:solidFill>
                  <a:schemeClr val="accent2"/>
                </a:solidFill>
              </a:rPr>
              <a:t>трептения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/>
              <a:t>(вибрации) и </a:t>
            </a:r>
            <a:r>
              <a:rPr lang="ru-RU" dirty="0" err="1"/>
              <a:t>удари</a:t>
            </a:r>
            <a:r>
              <a:rPr lang="ru-RU" dirty="0"/>
              <a:t>, на </a:t>
            </a:r>
            <a:r>
              <a:rPr lang="ru-RU" dirty="0" err="1">
                <a:solidFill>
                  <a:schemeClr val="accent2"/>
                </a:solidFill>
              </a:rPr>
              <a:t>предпазни</a:t>
            </a:r>
            <a:r>
              <a:rPr lang="ru-RU" dirty="0">
                <a:solidFill>
                  <a:schemeClr val="accent2"/>
                </a:solidFill>
              </a:rPr>
              <a:t> устройства </a:t>
            </a:r>
            <a:r>
              <a:rPr lang="ru-RU" dirty="0"/>
              <a:t>или да служат </a:t>
            </a:r>
            <a:r>
              <a:rPr lang="ru-RU" dirty="0">
                <a:solidFill>
                  <a:schemeClr val="accent2"/>
                </a:solidFill>
              </a:rPr>
              <a:t>за </a:t>
            </a:r>
            <a:r>
              <a:rPr lang="ru-RU" dirty="0" err="1">
                <a:solidFill>
                  <a:schemeClr val="accent2"/>
                </a:solidFill>
              </a:rPr>
              <a:t>включване</a:t>
            </a:r>
            <a:r>
              <a:rPr lang="ru-RU" dirty="0">
                <a:solidFill>
                  <a:schemeClr val="accent2"/>
                </a:solidFill>
              </a:rPr>
              <a:t> и </a:t>
            </a:r>
            <a:r>
              <a:rPr lang="ru-RU" dirty="0" err="1">
                <a:solidFill>
                  <a:schemeClr val="accent2"/>
                </a:solidFill>
              </a:rPr>
              <a:t>изключване</a:t>
            </a:r>
            <a:r>
              <a:rPr lang="ru-RU" dirty="0"/>
              <a:t> на даден </a:t>
            </a:r>
            <a:r>
              <a:rPr lang="ru-RU" dirty="0" err="1"/>
              <a:t>работен</a:t>
            </a:r>
            <a:r>
              <a:rPr lang="ru-RU" dirty="0"/>
              <a:t> </a:t>
            </a:r>
            <a:r>
              <a:rPr lang="ru-RU" dirty="0" err="1"/>
              <a:t>механизъм</a:t>
            </a:r>
            <a:r>
              <a:rPr lang="ru-RU" dirty="0"/>
              <a:t>, без да се </a:t>
            </a:r>
            <a:r>
              <a:rPr lang="ru-RU" dirty="0" err="1"/>
              <a:t>спира</a:t>
            </a:r>
            <a:r>
              <a:rPr lang="ru-RU" dirty="0"/>
              <a:t> </a:t>
            </a:r>
            <a:r>
              <a:rPr lang="ru-RU" dirty="0" err="1"/>
              <a:t>двигателят</a:t>
            </a:r>
            <a:r>
              <a:rPr lang="ru-RU" dirty="0"/>
              <a:t>.</a:t>
            </a:r>
            <a:endParaRPr lang="bg-BG" dirty="0"/>
          </a:p>
        </p:txBody>
      </p:sp>
      <p:sp>
        <p:nvSpPr>
          <p:cNvPr id="7" name="Правоъгълник 6"/>
          <p:cNvSpPr/>
          <p:nvPr/>
        </p:nvSpPr>
        <p:spPr>
          <a:xfrm>
            <a:off x="323528" y="2621169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 smtClean="0"/>
              <a:t>Съединителите</a:t>
            </a:r>
            <a:r>
              <a:rPr lang="ru-RU" dirty="0" smtClean="0"/>
              <a:t> </a:t>
            </a:r>
            <a:r>
              <a:rPr lang="ru-RU" dirty="0"/>
              <a:t>се разделят на </a:t>
            </a:r>
            <a:r>
              <a:rPr lang="ru-RU" dirty="0" err="1">
                <a:solidFill>
                  <a:schemeClr val="accent2"/>
                </a:solidFill>
              </a:rPr>
              <a:t>механични</a:t>
            </a:r>
            <a:r>
              <a:rPr lang="ru-RU" dirty="0"/>
              <a:t>, </a:t>
            </a:r>
            <a:r>
              <a:rPr lang="ru-RU" dirty="0" err="1"/>
              <a:t>електрически</a:t>
            </a:r>
            <a:r>
              <a:rPr lang="ru-RU" dirty="0"/>
              <a:t> и </a:t>
            </a:r>
            <a:r>
              <a:rPr lang="ru-RU" dirty="0" err="1"/>
              <a:t>хидравлични</a:t>
            </a:r>
            <a:r>
              <a:rPr lang="ru-RU" dirty="0"/>
              <a:t>. </a:t>
            </a:r>
            <a:endParaRPr lang="bg-BG" dirty="0"/>
          </a:p>
        </p:txBody>
      </p:sp>
      <p:sp>
        <p:nvSpPr>
          <p:cNvPr id="8" name="Правоъгълник 7"/>
          <p:cNvSpPr/>
          <p:nvPr/>
        </p:nvSpPr>
        <p:spPr>
          <a:xfrm>
            <a:off x="346607" y="3275811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chemeClr val="accent2"/>
                </a:solidFill>
              </a:rPr>
              <a:t>Механичните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 err="1" smtClean="0">
                <a:solidFill>
                  <a:schemeClr val="accent2"/>
                </a:solidFill>
              </a:rPr>
              <a:t>съединители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 smtClean="0"/>
              <a:t>се </a:t>
            </a:r>
            <a:r>
              <a:rPr lang="ru-RU" dirty="0"/>
              <a:t>делят на три </a:t>
            </a:r>
            <a:r>
              <a:rPr lang="ru-RU" dirty="0" err="1"/>
              <a:t>главни</a:t>
            </a:r>
            <a:r>
              <a:rPr lang="ru-RU" dirty="0"/>
              <a:t> </a:t>
            </a:r>
            <a:r>
              <a:rPr lang="ru-RU" dirty="0" err="1"/>
              <a:t>групи</a:t>
            </a:r>
            <a:r>
              <a:rPr lang="ru-RU" dirty="0"/>
              <a:t>: </a:t>
            </a:r>
            <a:r>
              <a:rPr lang="ru-RU" dirty="0" err="1">
                <a:solidFill>
                  <a:schemeClr val="accent2"/>
                </a:solidFill>
              </a:rPr>
              <a:t>неуправляеми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/>
              <a:t>или </a:t>
            </a:r>
            <a:r>
              <a:rPr lang="ru-RU" dirty="0" err="1"/>
              <a:t>съединители</a:t>
            </a:r>
            <a:r>
              <a:rPr lang="ru-RU" dirty="0"/>
              <a:t> с постоянно действие; </a:t>
            </a:r>
            <a:r>
              <a:rPr lang="ru-RU" dirty="0" err="1">
                <a:solidFill>
                  <a:schemeClr val="accent2"/>
                </a:solidFill>
              </a:rPr>
              <a:t>управляеми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/>
              <a:t>или </a:t>
            </a:r>
            <a:r>
              <a:rPr lang="ru-RU" dirty="0" err="1"/>
              <a:t>съединители</a:t>
            </a:r>
            <a:r>
              <a:rPr lang="ru-RU" dirty="0"/>
              <a:t> за </a:t>
            </a:r>
            <a:r>
              <a:rPr lang="ru-RU" dirty="0" err="1"/>
              <a:t>включване</a:t>
            </a:r>
            <a:r>
              <a:rPr lang="ru-RU" dirty="0"/>
              <a:t> и </a:t>
            </a:r>
            <a:r>
              <a:rPr lang="ru-RU" dirty="0" err="1"/>
              <a:t>изключване</a:t>
            </a:r>
            <a:r>
              <a:rPr lang="ru-RU" dirty="0"/>
              <a:t> и </a:t>
            </a:r>
            <a:r>
              <a:rPr lang="ru-RU" dirty="0" err="1">
                <a:solidFill>
                  <a:schemeClr val="accent2"/>
                </a:solidFill>
              </a:rPr>
              <a:t>самоуправляеми</a:t>
            </a:r>
            <a:r>
              <a:rPr lang="ru-RU" dirty="0">
                <a:solidFill>
                  <a:schemeClr val="accent2"/>
                </a:solidFill>
              </a:rPr>
              <a:t> или </a:t>
            </a:r>
            <a:r>
              <a:rPr lang="ru-RU" dirty="0" err="1">
                <a:solidFill>
                  <a:schemeClr val="accent2"/>
                </a:solidFill>
              </a:rPr>
              <a:t>автоматични</a:t>
            </a:r>
            <a:r>
              <a:rPr lang="ru-RU" dirty="0"/>
              <a:t>.</a:t>
            </a:r>
            <a:endParaRPr lang="bg-BG" dirty="0"/>
          </a:p>
        </p:txBody>
      </p:sp>
      <p:sp>
        <p:nvSpPr>
          <p:cNvPr id="9" name="Правоъгълник 8"/>
          <p:cNvSpPr/>
          <p:nvPr/>
        </p:nvSpPr>
        <p:spPr>
          <a:xfrm>
            <a:off x="454370" y="4437111"/>
            <a:ext cx="8473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accent2"/>
                </a:solidFill>
              </a:rPr>
              <a:t>Неподвижните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съединители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/>
              <a:t>служат за </a:t>
            </a:r>
            <a:r>
              <a:rPr lang="ru-RU" dirty="0" err="1"/>
              <a:t>свързване</a:t>
            </a:r>
            <a:r>
              <a:rPr lang="ru-RU" dirty="0"/>
              <a:t> на </a:t>
            </a:r>
            <a:r>
              <a:rPr lang="ru-RU" dirty="0" err="1"/>
              <a:t>съосни</a:t>
            </a:r>
            <a:r>
              <a:rPr lang="ru-RU" dirty="0"/>
              <a:t> </a:t>
            </a:r>
            <a:r>
              <a:rPr lang="ru-RU" dirty="0" err="1"/>
              <a:t>валове</a:t>
            </a:r>
            <a:r>
              <a:rPr lang="ru-RU" dirty="0"/>
              <a:t> в </a:t>
            </a:r>
            <a:r>
              <a:rPr lang="ru-RU" dirty="0" err="1"/>
              <a:t>една</a:t>
            </a:r>
            <a:r>
              <a:rPr lang="ru-RU" dirty="0"/>
              <a:t> </a:t>
            </a:r>
            <a:r>
              <a:rPr lang="ru-RU" dirty="0" err="1"/>
              <a:t>твърда</a:t>
            </a:r>
            <a:r>
              <a:rPr lang="ru-RU" dirty="0"/>
              <a:t> линия. </a:t>
            </a:r>
            <a:r>
              <a:rPr lang="ru-RU" dirty="0" err="1"/>
              <a:t>Използват</a:t>
            </a:r>
            <a:r>
              <a:rPr lang="ru-RU" dirty="0"/>
              <a:t> се в </a:t>
            </a:r>
            <a:r>
              <a:rPr lang="ru-RU" dirty="0" err="1"/>
              <a:t>бавноходни</a:t>
            </a:r>
            <a:r>
              <a:rPr lang="ru-RU" dirty="0"/>
              <a:t> </a:t>
            </a:r>
            <a:r>
              <a:rPr lang="ru-RU" dirty="0" err="1"/>
              <a:t>преводи</a:t>
            </a:r>
            <a:r>
              <a:rPr lang="ru-RU" dirty="0"/>
              <a:t>. </a:t>
            </a:r>
            <a:endParaRPr lang="bg-BG" dirty="0"/>
          </a:p>
        </p:txBody>
      </p:sp>
      <p:sp>
        <p:nvSpPr>
          <p:cNvPr id="10" name="Правоъгълник 9"/>
          <p:cNvSpPr/>
          <p:nvPr/>
        </p:nvSpPr>
        <p:spPr>
          <a:xfrm>
            <a:off x="454370" y="5229200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chemeClr val="accent2"/>
                </a:solidFill>
              </a:rPr>
              <a:t>Втулковите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съединители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/>
              <a:t>представляват</a:t>
            </a:r>
            <a:r>
              <a:rPr lang="ru-RU" dirty="0"/>
              <a:t> втулки, </a:t>
            </a:r>
            <a:r>
              <a:rPr lang="ru-RU" dirty="0" err="1"/>
              <a:t>които</a:t>
            </a:r>
            <a:r>
              <a:rPr lang="ru-RU" dirty="0"/>
              <a:t> се </a:t>
            </a:r>
            <a:r>
              <a:rPr lang="ru-RU" dirty="0" err="1"/>
              <a:t>свързват</a:t>
            </a:r>
            <a:r>
              <a:rPr lang="ru-RU" dirty="0"/>
              <a:t> с </a:t>
            </a:r>
            <a:r>
              <a:rPr lang="ru-RU" dirty="0" err="1"/>
              <a:t>валовете</a:t>
            </a:r>
            <a:r>
              <a:rPr lang="ru-RU" dirty="0"/>
              <a:t> чрез шпонки, </a:t>
            </a:r>
            <a:r>
              <a:rPr lang="ru-RU" dirty="0" err="1"/>
              <a:t>шлицове</a:t>
            </a:r>
            <a:r>
              <a:rPr lang="ru-RU" dirty="0"/>
              <a:t> или </a:t>
            </a:r>
            <a:r>
              <a:rPr lang="ru-RU" dirty="0" err="1" smtClean="0"/>
              <a:t>щифтове</a:t>
            </a:r>
            <a:r>
              <a:rPr lang="ru-RU" dirty="0" smtClean="0"/>
              <a:t>.</a:t>
            </a:r>
            <a:endParaRPr lang="bg-BG" dirty="0"/>
          </a:p>
        </p:txBody>
      </p:sp>
      <p:sp>
        <p:nvSpPr>
          <p:cNvPr id="18" name="Action Button: Movie 17">
            <a:hlinkClick r:id="rId2" action="ppaction://program" highlightClick="1"/>
          </p:cNvPr>
          <p:cNvSpPr/>
          <p:nvPr/>
        </p:nvSpPr>
        <p:spPr>
          <a:xfrm>
            <a:off x="7524328" y="6021288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51920" y="6165304"/>
            <a:ext cx="35283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https://www.youtube.com/watch?v=MXAsKFnCqUE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2670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Неуправляеми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Картина 1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5" y="1139720"/>
            <a:ext cx="5515529" cy="1875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Правоъгълник 2"/>
          <p:cNvSpPr/>
          <p:nvPr/>
        </p:nvSpPr>
        <p:spPr>
          <a:xfrm>
            <a:off x="323527" y="770388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втулков</a:t>
            </a:r>
            <a:r>
              <a:rPr lang="ru-RU" dirty="0"/>
              <a:t> </a:t>
            </a:r>
            <a:r>
              <a:rPr lang="ru-RU" dirty="0" err="1"/>
              <a:t>съединител</a:t>
            </a:r>
            <a:r>
              <a:rPr lang="ru-RU" dirty="0"/>
              <a:t> с </a:t>
            </a:r>
            <a:r>
              <a:rPr lang="ru-RU" dirty="0" err="1"/>
              <a:t>призматични</a:t>
            </a:r>
            <a:r>
              <a:rPr lang="ru-RU" dirty="0"/>
              <a:t> шпонки</a:t>
            </a:r>
            <a:endParaRPr lang="bg-BG" dirty="0"/>
          </a:p>
        </p:txBody>
      </p:sp>
      <p:sp>
        <p:nvSpPr>
          <p:cNvPr id="4" name="Правоъгълник 3"/>
          <p:cNvSpPr/>
          <p:nvPr/>
        </p:nvSpPr>
        <p:spPr>
          <a:xfrm>
            <a:off x="323524" y="3015390"/>
            <a:ext cx="85689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accent2"/>
                </a:solidFill>
              </a:rPr>
              <a:t>Черупковите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съединители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/>
              <a:t>се </a:t>
            </a:r>
            <a:r>
              <a:rPr lang="ru-RU" dirty="0" err="1"/>
              <a:t>състоят</a:t>
            </a:r>
            <a:r>
              <a:rPr lang="ru-RU" dirty="0"/>
              <a:t> от две </a:t>
            </a:r>
            <a:r>
              <a:rPr lang="ru-RU" dirty="0" err="1"/>
              <a:t>половини</a:t>
            </a:r>
            <a:r>
              <a:rPr lang="ru-RU" dirty="0"/>
              <a:t> (</a:t>
            </a:r>
            <a:r>
              <a:rPr lang="ru-RU" dirty="0" err="1"/>
              <a:t>черупки</a:t>
            </a:r>
            <a:r>
              <a:rPr lang="ru-RU" dirty="0"/>
              <a:t>),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обхващат</a:t>
            </a:r>
            <a:r>
              <a:rPr lang="ru-RU" dirty="0"/>
              <a:t> </a:t>
            </a:r>
            <a:r>
              <a:rPr lang="ru-RU" dirty="0" err="1"/>
              <a:t>краищата</a:t>
            </a:r>
            <a:r>
              <a:rPr lang="ru-RU" dirty="0"/>
              <a:t> на </a:t>
            </a:r>
            <a:r>
              <a:rPr lang="ru-RU" dirty="0" err="1"/>
              <a:t>свързваните</a:t>
            </a:r>
            <a:r>
              <a:rPr lang="ru-RU" dirty="0"/>
              <a:t> </a:t>
            </a:r>
            <a:r>
              <a:rPr lang="ru-RU" dirty="0" err="1"/>
              <a:t>валове</a:t>
            </a:r>
            <a:r>
              <a:rPr lang="ru-RU" dirty="0"/>
              <a:t> </a:t>
            </a:r>
            <a:r>
              <a:rPr lang="ru-RU" dirty="0" smtClean="0"/>
              <a:t>. </a:t>
            </a:r>
            <a:r>
              <a:rPr lang="ru-RU" dirty="0"/>
              <a:t>При </a:t>
            </a:r>
            <a:r>
              <a:rPr lang="ru-RU" dirty="0" err="1"/>
              <a:t>тях</a:t>
            </a:r>
            <a:r>
              <a:rPr lang="ru-RU" dirty="0"/>
              <a:t> чрез </a:t>
            </a:r>
            <a:r>
              <a:rPr lang="ru-RU" dirty="0" err="1"/>
              <a:t>затягането</a:t>
            </a:r>
            <a:r>
              <a:rPr lang="ru-RU" dirty="0"/>
              <a:t> на </a:t>
            </a:r>
            <a:r>
              <a:rPr lang="ru-RU" dirty="0" err="1"/>
              <a:t>болтовете</a:t>
            </a:r>
            <a:r>
              <a:rPr lang="ru-RU" dirty="0"/>
              <a:t> между </a:t>
            </a:r>
            <a:r>
              <a:rPr lang="ru-RU" dirty="0" err="1"/>
              <a:t>черупките</a:t>
            </a:r>
            <a:r>
              <a:rPr lang="ru-RU" dirty="0"/>
              <a:t> и </a:t>
            </a:r>
            <a:r>
              <a:rPr lang="ru-RU" dirty="0" err="1"/>
              <a:t>валовете</a:t>
            </a:r>
            <a:r>
              <a:rPr lang="ru-RU" dirty="0"/>
              <a:t> се </a:t>
            </a:r>
            <a:r>
              <a:rPr lang="ru-RU" dirty="0" err="1"/>
              <a:t>осигурява</a:t>
            </a:r>
            <a:r>
              <a:rPr lang="ru-RU" dirty="0"/>
              <a:t> </a:t>
            </a:r>
            <a:r>
              <a:rPr lang="ru-RU" dirty="0" err="1"/>
              <a:t>притискане</a:t>
            </a:r>
            <a:r>
              <a:rPr lang="ru-RU" dirty="0"/>
              <a:t> и </a:t>
            </a:r>
            <a:r>
              <a:rPr lang="ru-RU" dirty="0" err="1"/>
              <a:t>създаване</a:t>
            </a:r>
            <a:r>
              <a:rPr lang="ru-RU" dirty="0"/>
              <a:t> на сила на </a:t>
            </a:r>
            <a:r>
              <a:rPr lang="ru-RU" dirty="0" err="1"/>
              <a:t>триене</a:t>
            </a:r>
            <a:r>
              <a:rPr lang="ru-RU" dirty="0"/>
              <a:t>. </a:t>
            </a:r>
            <a:r>
              <a:rPr lang="ru-RU" dirty="0" err="1"/>
              <a:t>Стандартизирани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и се </a:t>
            </a:r>
            <a:r>
              <a:rPr lang="ru-RU" dirty="0" err="1"/>
              <a:t>избират</a:t>
            </a:r>
            <a:r>
              <a:rPr lang="ru-RU" dirty="0"/>
              <a:t> </a:t>
            </a:r>
            <a:r>
              <a:rPr lang="ru-RU" dirty="0" err="1"/>
              <a:t>според</a:t>
            </a:r>
            <a:r>
              <a:rPr lang="ru-RU" dirty="0"/>
              <a:t> </a:t>
            </a:r>
            <a:r>
              <a:rPr lang="ru-RU" dirty="0" err="1"/>
              <a:t>допустимия</a:t>
            </a:r>
            <a:r>
              <a:rPr lang="ru-RU" dirty="0"/>
              <a:t> </a:t>
            </a:r>
            <a:r>
              <a:rPr lang="ru-RU" dirty="0" err="1"/>
              <a:t>въртящ</a:t>
            </a:r>
            <a:r>
              <a:rPr lang="ru-RU" dirty="0"/>
              <a:t> момент и </a:t>
            </a:r>
            <a:r>
              <a:rPr lang="ru-RU" dirty="0" err="1"/>
              <a:t>диаметъра</a:t>
            </a:r>
            <a:r>
              <a:rPr lang="ru-RU" dirty="0"/>
              <a:t> на вала.</a:t>
            </a:r>
            <a:endParaRPr lang="bg-BG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6071751" y="1268760"/>
            <a:ext cx="26277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Стандартизирани</a:t>
            </a:r>
            <a:r>
              <a:rPr lang="ru-RU" dirty="0" smtClean="0"/>
              <a:t> </a:t>
            </a:r>
            <a:r>
              <a:rPr lang="ru-RU" dirty="0" err="1" smtClean="0"/>
              <a:t>са</a:t>
            </a:r>
            <a:r>
              <a:rPr lang="ru-RU" dirty="0" smtClean="0"/>
              <a:t>. И се </a:t>
            </a:r>
            <a:r>
              <a:rPr lang="ru-RU" dirty="0" err="1"/>
              <a:t>избират</a:t>
            </a:r>
            <a:r>
              <a:rPr lang="ru-RU" dirty="0"/>
              <a:t> </a:t>
            </a:r>
            <a:r>
              <a:rPr lang="ru-RU" dirty="0" err="1"/>
              <a:t>според</a:t>
            </a:r>
            <a:r>
              <a:rPr lang="ru-RU" dirty="0"/>
              <a:t> </a:t>
            </a:r>
            <a:r>
              <a:rPr lang="ru-RU" dirty="0" err="1"/>
              <a:t>допустимия</a:t>
            </a:r>
            <a:r>
              <a:rPr lang="ru-RU" dirty="0"/>
              <a:t> </a:t>
            </a:r>
            <a:r>
              <a:rPr lang="ru-RU" dirty="0" err="1"/>
              <a:t>въртящ</a:t>
            </a:r>
            <a:r>
              <a:rPr lang="ru-RU" dirty="0"/>
              <a:t> момент и </a:t>
            </a:r>
            <a:r>
              <a:rPr lang="ru-RU" dirty="0" err="1"/>
              <a:t>диаметъра</a:t>
            </a:r>
            <a:r>
              <a:rPr lang="ru-RU" dirty="0"/>
              <a:t> на вала.</a:t>
            </a:r>
            <a:endParaRPr lang="bg-BG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89" y="4492718"/>
            <a:ext cx="5576276" cy="224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584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лавие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908720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bg-BG" sz="2400" dirty="0" smtClean="0">
                <a:solidFill>
                  <a:schemeClr val="bg2">
                    <a:lumMod val="50000"/>
                  </a:schemeClr>
                </a:solidFill>
              </a:rPr>
              <a:t>Машинни съединения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Контейнер за съдържание 1"/>
          <p:cNvSpPr>
            <a:spLocks noGrp="1"/>
          </p:cNvSpPr>
          <p:nvPr>
            <p:ph sz="quarter" idx="13"/>
          </p:nvPr>
        </p:nvSpPr>
        <p:spPr>
          <a:xfrm>
            <a:off x="395536" y="1268760"/>
            <a:ext cx="8568952" cy="1944216"/>
          </a:xfrm>
        </p:spPr>
        <p:txBody>
          <a:bodyPr>
            <a:normAutofit fontScale="92500" lnSpcReduction="10000"/>
          </a:bodyPr>
          <a:lstStyle/>
          <a:p>
            <a:pPr marL="109537" indent="0" algn="just">
              <a:buNone/>
            </a:pPr>
            <a:r>
              <a:rPr lang="bg-BG" sz="2400" dirty="0" smtClean="0"/>
              <a:t>Машинните елементи, от които са съставени механизмите и машините, се съединяват помежду си или неподвижно, при което се образуват звена, или подвижно при което се образуват кинематични двоици. </a:t>
            </a:r>
            <a:r>
              <a:rPr lang="bg-BG" sz="2400" dirty="0" smtClean="0">
                <a:solidFill>
                  <a:srgbClr val="FF0000"/>
                </a:solidFill>
              </a:rPr>
              <a:t>Неподвижното свързване </a:t>
            </a:r>
            <a:r>
              <a:rPr lang="bg-BG" sz="2400" dirty="0" smtClean="0"/>
              <a:t>на машинните елементи се нарича </a:t>
            </a:r>
            <a:r>
              <a:rPr lang="bg-BG" sz="2400" i="1" dirty="0" smtClean="0">
                <a:solidFill>
                  <a:srgbClr val="FF0000"/>
                </a:solidFill>
              </a:rPr>
              <a:t>съединение</a:t>
            </a:r>
            <a:r>
              <a:rPr lang="bg-BG" sz="2400" dirty="0" smtClean="0">
                <a:solidFill>
                  <a:srgbClr val="FF0000"/>
                </a:solidFill>
              </a:rPr>
              <a:t>.</a:t>
            </a:r>
            <a:r>
              <a:rPr lang="bg-BG" sz="2400" dirty="0" smtClean="0"/>
              <a:t> Съединенията се делят на </a:t>
            </a:r>
            <a:r>
              <a:rPr lang="bg-BG" sz="2400" i="1" dirty="0" smtClean="0">
                <a:solidFill>
                  <a:srgbClr val="FF0000"/>
                </a:solidFill>
              </a:rPr>
              <a:t>неразглобяеми</a:t>
            </a:r>
            <a:r>
              <a:rPr lang="bg-BG" sz="2400" dirty="0" smtClean="0"/>
              <a:t> и </a:t>
            </a:r>
            <a:r>
              <a:rPr lang="bg-BG" sz="2400" i="1" dirty="0" smtClean="0">
                <a:solidFill>
                  <a:srgbClr val="FF0000"/>
                </a:solidFill>
              </a:rPr>
              <a:t>разглобяеми</a:t>
            </a:r>
            <a:r>
              <a:rPr lang="bg-BG" sz="2400" dirty="0" smtClean="0"/>
              <a:t>.</a:t>
            </a:r>
            <a:endParaRPr lang="en-US" sz="2400" dirty="0" smtClean="0">
              <a:solidFill>
                <a:srgbClr val="0070C0"/>
              </a:solidFill>
            </a:endParaRPr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467544" y="3933056"/>
            <a:ext cx="835292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За да се разглоби едно </a:t>
            </a:r>
            <a:r>
              <a:rPr kumimoji="0" lang="bg-BG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неразглобяемо съединение </a:t>
            </a:r>
            <a:r>
              <a:rPr kumimoji="0" lang="bg-BG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е необходимо да </a:t>
            </a:r>
            <a:r>
              <a:rPr kumimoji="0" lang="bg-BG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се разрушат един или няколко елемента</a:t>
            </a:r>
            <a:r>
              <a:rPr kumimoji="0" lang="bg-BG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. Повторното сглобяване е невъзможно без замяната на някои детайли или без механично доработване.</a:t>
            </a:r>
            <a:endParaRPr kumimoji="0" lang="bg-BG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114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Неуправляеми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215516" y="90872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accent2"/>
                </a:solidFill>
              </a:rPr>
              <a:t>Дисковите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съединители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/>
              <a:t>се </a:t>
            </a:r>
            <a:r>
              <a:rPr lang="ru-RU" dirty="0" err="1"/>
              <a:t>състоят</a:t>
            </a:r>
            <a:r>
              <a:rPr lang="ru-RU" dirty="0"/>
              <a:t> от два диска,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поставени</a:t>
            </a:r>
            <a:r>
              <a:rPr lang="ru-RU" dirty="0"/>
              <a:t> </a:t>
            </a:r>
            <a:r>
              <a:rPr lang="ru-RU" dirty="0" err="1"/>
              <a:t>върху</a:t>
            </a:r>
            <a:r>
              <a:rPr lang="ru-RU" dirty="0"/>
              <a:t> </a:t>
            </a:r>
            <a:r>
              <a:rPr lang="ru-RU" dirty="0" err="1"/>
              <a:t>краищата</a:t>
            </a:r>
            <a:r>
              <a:rPr lang="ru-RU" dirty="0"/>
              <a:t> на </a:t>
            </a:r>
            <a:r>
              <a:rPr lang="ru-RU" dirty="0" err="1"/>
              <a:t>съединяваните</a:t>
            </a:r>
            <a:r>
              <a:rPr lang="ru-RU" dirty="0"/>
              <a:t> </a:t>
            </a:r>
            <a:r>
              <a:rPr lang="ru-RU" dirty="0" err="1"/>
              <a:t>валове</a:t>
            </a:r>
            <a:r>
              <a:rPr lang="ru-RU" dirty="0"/>
              <a:t> и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свързани</a:t>
            </a:r>
            <a:r>
              <a:rPr lang="ru-RU" dirty="0"/>
              <a:t> с </a:t>
            </a:r>
            <a:r>
              <a:rPr lang="ru-RU" dirty="0" err="1"/>
              <a:t>помощта</a:t>
            </a:r>
            <a:r>
              <a:rPr lang="ru-RU" dirty="0"/>
              <a:t> на </a:t>
            </a:r>
            <a:r>
              <a:rPr lang="ru-RU" dirty="0" err="1" smtClean="0"/>
              <a:t>болтове.Те</a:t>
            </a:r>
            <a:r>
              <a:rPr lang="ru-RU" dirty="0" smtClean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стандартизирани</a:t>
            </a:r>
            <a:r>
              <a:rPr lang="ru-RU" dirty="0"/>
              <a:t>. </a:t>
            </a:r>
          </a:p>
          <a:p>
            <a:pPr algn="just"/>
            <a:r>
              <a:rPr lang="ru-RU" dirty="0" err="1" smtClean="0"/>
              <a:t>Техните</a:t>
            </a:r>
            <a:r>
              <a:rPr lang="ru-RU" dirty="0" smtClean="0"/>
              <a:t> </a:t>
            </a:r>
            <a:r>
              <a:rPr lang="ru-RU" dirty="0" err="1"/>
              <a:t>размери</a:t>
            </a:r>
            <a:r>
              <a:rPr lang="ru-RU" dirty="0"/>
              <a:t> се определят </a:t>
            </a:r>
            <a:r>
              <a:rPr lang="ru-RU" dirty="0" err="1"/>
              <a:t>според</a:t>
            </a:r>
            <a:r>
              <a:rPr lang="ru-RU" dirty="0"/>
              <a:t> </a:t>
            </a:r>
            <a:r>
              <a:rPr lang="ru-RU" dirty="0" err="1"/>
              <a:t>допустимия</a:t>
            </a:r>
            <a:r>
              <a:rPr lang="ru-RU" dirty="0"/>
              <a:t> </a:t>
            </a:r>
            <a:r>
              <a:rPr lang="ru-RU" dirty="0" err="1"/>
              <a:t>въртящ</a:t>
            </a:r>
            <a:r>
              <a:rPr lang="ru-RU" dirty="0"/>
              <a:t> момент и </a:t>
            </a:r>
            <a:r>
              <a:rPr lang="ru-RU" dirty="0" err="1"/>
              <a:t>диаметрите</a:t>
            </a:r>
            <a:r>
              <a:rPr lang="ru-RU" dirty="0"/>
              <a:t> на </a:t>
            </a:r>
            <a:r>
              <a:rPr lang="ru-RU" dirty="0" err="1"/>
              <a:t>валовете</a:t>
            </a:r>
            <a:r>
              <a:rPr lang="ru-RU" dirty="0"/>
              <a:t>. </a:t>
            </a:r>
            <a:r>
              <a:rPr lang="ru-RU" dirty="0" err="1"/>
              <a:t>Изчисляването</a:t>
            </a:r>
            <a:r>
              <a:rPr lang="ru-RU" dirty="0"/>
              <a:t> им се </a:t>
            </a:r>
            <a:r>
              <a:rPr lang="ru-RU" dirty="0" err="1"/>
              <a:t>свежда</a:t>
            </a:r>
            <a:r>
              <a:rPr lang="ru-RU" dirty="0"/>
              <a:t> до </a:t>
            </a:r>
            <a:r>
              <a:rPr lang="ru-RU" dirty="0" err="1"/>
              <a:t>определяне</a:t>
            </a:r>
            <a:r>
              <a:rPr lang="ru-RU" dirty="0"/>
              <a:t> на </a:t>
            </a:r>
            <a:r>
              <a:rPr lang="ru-RU" dirty="0" err="1"/>
              <a:t>напреженията</a:t>
            </a:r>
            <a:r>
              <a:rPr lang="ru-RU" dirty="0"/>
              <a:t> в </a:t>
            </a:r>
            <a:r>
              <a:rPr lang="ru-RU" dirty="0" err="1"/>
              <a:t>болтовете</a:t>
            </a:r>
            <a:r>
              <a:rPr lang="ru-RU" dirty="0"/>
              <a:t>.</a:t>
            </a: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13" y="3068960"/>
            <a:ext cx="6736174" cy="2520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6451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Неуправляеми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152287" y="836712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chemeClr val="accent2"/>
                </a:solidFill>
              </a:rPr>
              <a:t>Твърдите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компенсиращи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/>
              <a:t>съединители</a:t>
            </a:r>
            <a:r>
              <a:rPr lang="ru-RU" dirty="0"/>
              <a:t> се </a:t>
            </a:r>
            <a:r>
              <a:rPr lang="ru-RU" dirty="0" err="1"/>
              <a:t>използват</a:t>
            </a:r>
            <a:r>
              <a:rPr lang="ru-RU" dirty="0"/>
              <a:t> за </a:t>
            </a:r>
            <a:r>
              <a:rPr lang="ru-RU" dirty="0" err="1"/>
              <a:t>свързване</a:t>
            </a:r>
            <a:r>
              <a:rPr lang="ru-RU" dirty="0"/>
              <a:t> на </a:t>
            </a:r>
            <a:r>
              <a:rPr lang="ru-RU" dirty="0" err="1"/>
              <a:t>валове</a:t>
            </a:r>
            <a:r>
              <a:rPr lang="ru-RU" dirty="0"/>
              <a:t> при отклонения </a:t>
            </a:r>
            <a:r>
              <a:rPr lang="ru-RU" dirty="0" err="1"/>
              <a:t>във</a:t>
            </a:r>
            <a:r>
              <a:rPr lang="ru-RU" dirty="0"/>
              <a:t> </a:t>
            </a:r>
            <a:r>
              <a:rPr lang="ru-RU" dirty="0" err="1"/>
              <a:t>взаимното</a:t>
            </a:r>
            <a:r>
              <a:rPr lang="ru-RU" dirty="0"/>
              <a:t> им </a:t>
            </a:r>
            <a:r>
              <a:rPr lang="ru-RU" dirty="0" err="1"/>
              <a:t>разположение</a:t>
            </a:r>
            <a:r>
              <a:rPr lang="ru-RU" dirty="0"/>
              <a:t>.</a:t>
            </a:r>
            <a:endParaRPr lang="bg-BG" dirty="0"/>
          </a:p>
        </p:txBody>
      </p:sp>
      <p:sp>
        <p:nvSpPr>
          <p:cNvPr id="3" name="Правоъгълник 2"/>
          <p:cNvSpPr/>
          <p:nvPr/>
        </p:nvSpPr>
        <p:spPr>
          <a:xfrm>
            <a:off x="4932040" y="1501745"/>
            <a:ext cx="40052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0070C0"/>
                </a:solidFill>
              </a:rPr>
              <a:t>Осово-подвижни</a:t>
            </a:r>
            <a:r>
              <a:rPr lang="ru-RU" dirty="0"/>
              <a:t> </a:t>
            </a:r>
            <a:r>
              <a:rPr lang="ru-RU" dirty="0" err="1"/>
              <a:t>съединители</a:t>
            </a:r>
            <a:r>
              <a:rPr lang="ru-RU" dirty="0"/>
              <a:t> се </a:t>
            </a:r>
            <a:r>
              <a:rPr lang="ru-RU" dirty="0" err="1"/>
              <a:t>използват</a:t>
            </a:r>
            <a:r>
              <a:rPr lang="ru-RU" dirty="0"/>
              <a:t> за </a:t>
            </a:r>
            <a:r>
              <a:rPr lang="ru-RU" dirty="0" err="1">
                <a:solidFill>
                  <a:schemeClr val="accent2"/>
                </a:solidFill>
              </a:rPr>
              <a:t>компенсиране</a:t>
            </a:r>
            <a:r>
              <a:rPr lang="ru-RU" dirty="0">
                <a:solidFill>
                  <a:schemeClr val="accent2"/>
                </a:solidFill>
              </a:rPr>
              <a:t> на </a:t>
            </a:r>
            <a:r>
              <a:rPr lang="ru-RU" dirty="0" err="1">
                <a:solidFill>
                  <a:schemeClr val="accent2"/>
                </a:solidFill>
              </a:rPr>
              <a:t>осовото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изместване</a:t>
            </a:r>
            <a:r>
              <a:rPr lang="ru-RU" dirty="0">
                <a:solidFill>
                  <a:schemeClr val="accent2"/>
                </a:solidFill>
              </a:rPr>
              <a:t> на </a:t>
            </a:r>
            <a:r>
              <a:rPr lang="ru-RU" dirty="0" err="1">
                <a:solidFill>
                  <a:schemeClr val="accent2"/>
                </a:solidFill>
              </a:rPr>
              <a:t>валове</a:t>
            </a:r>
            <a:r>
              <a:rPr lang="ru-RU" dirty="0"/>
              <a:t>. </a:t>
            </a:r>
            <a:r>
              <a:rPr lang="ru-RU" dirty="0" err="1"/>
              <a:t>Най-често</a:t>
            </a:r>
            <a:r>
              <a:rPr lang="ru-RU" dirty="0"/>
              <a:t> </a:t>
            </a:r>
            <a:r>
              <a:rPr lang="ru-RU" dirty="0" err="1"/>
              <a:t>компенсират</a:t>
            </a:r>
            <a:r>
              <a:rPr lang="ru-RU" dirty="0"/>
              <a:t> </a:t>
            </a:r>
            <a:r>
              <a:rPr lang="ru-RU" dirty="0" err="1"/>
              <a:t>измененията</a:t>
            </a:r>
            <a:r>
              <a:rPr lang="ru-RU" dirty="0"/>
              <a:t> на </a:t>
            </a:r>
            <a:r>
              <a:rPr lang="ru-RU" dirty="0" err="1"/>
              <a:t>дължините</a:t>
            </a:r>
            <a:r>
              <a:rPr lang="ru-RU" dirty="0"/>
              <a:t> на </a:t>
            </a:r>
            <a:r>
              <a:rPr lang="ru-RU" dirty="0" err="1"/>
              <a:t>валовете</a:t>
            </a:r>
            <a:r>
              <a:rPr lang="ru-RU" dirty="0"/>
              <a:t> вследствие на </a:t>
            </a:r>
            <a:r>
              <a:rPr lang="ru-RU" dirty="0" err="1"/>
              <a:t>температурните</a:t>
            </a:r>
            <a:r>
              <a:rPr lang="ru-RU" dirty="0"/>
              <a:t> колебания. 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87" y="1483043"/>
            <a:ext cx="4471249" cy="2660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Правоъгълник 4"/>
          <p:cNvSpPr/>
          <p:nvPr/>
        </p:nvSpPr>
        <p:spPr>
          <a:xfrm>
            <a:off x="118274" y="4437112"/>
            <a:ext cx="34116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0070C0"/>
                </a:solidFill>
              </a:rPr>
              <a:t>Радиалноподвижните</a:t>
            </a:r>
            <a:r>
              <a:rPr lang="ru-RU" dirty="0"/>
              <a:t> </a:t>
            </a:r>
            <a:r>
              <a:rPr lang="ru-RU" dirty="0" err="1"/>
              <a:t>съединители</a:t>
            </a:r>
            <a:r>
              <a:rPr lang="ru-RU" dirty="0"/>
              <a:t> се </a:t>
            </a:r>
            <a:r>
              <a:rPr lang="ru-RU" dirty="0" err="1"/>
              <a:t>използват</a:t>
            </a:r>
            <a:r>
              <a:rPr lang="ru-RU" dirty="0"/>
              <a:t> за </a:t>
            </a:r>
            <a:r>
              <a:rPr lang="ru-RU" dirty="0" err="1"/>
              <a:t>компенсиране</a:t>
            </a:r>
            <a:r>
              <a:rPr lang="ru-RU" dirty="0"/>
              <a:t> на </a:t>
            </a:r>
            <a:r>
              <a:rPr lang="ru-RU" dirty="0" err="1"/>
              <a:t>напречното</a:t>
            </a:r>
            <a:r>
              <a:rPr lang="ru-RU" dirty="0"/>
              <a:t> (</a:t>
            </a:r>
            <a:r>
              <a:rPr lang="ru-RU" dirty="0" err="1"/>
              <a:t>радиалното</a:t>
            </a:r>
            <a:r>
              <a:rPr lang="ru-RU" dirty="0"/>
              <a:t>) </a:t>
            </a:r>
            <a:r>
              <a:rPr lang="ru-RU" dirty="0" err="1"/>
              <a:t>изместване</a:t>
            </a:r>
            <a:r>
              <a:rPr lang="ru-RU" dirty="0"/>
              <a:t> на </a:t>
            </a:r>
            <a:r>
              <a:rPr lang="ru-RU" dirty="0" err="1"/>
              <a:t>валовете</a:t>
            </a:r>
            <a:r>
              <a:rPr lang="ru-RU" dirty="0"/>
              <a:t>.</a:t>
            </a:r>
            <a:endParaRPr lang="bg-BG" dirty="0"/>
          </a:p>
        </p:txBody>
      </p:sp>
      <p:pic>
        <p:nvPicPr>
          <p:cNvPr id="7" name="Картина 6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832" y="3532718"/>
            <a:ext cx="4896664" cy="320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Правоъгълник 7"/>
          <p:cNvSpPr/>
          <p:nvPr/>
        </p:nvSpPr>
        <p:spPr>
          <a:xfrm>
            <a:off x="118274" y="3645024"/>
            <a:ext cx="3215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chemeClr val="accent2"/>
                </a:solidFill>
              </a:rPr>
              <a:t>съединител</a:t>
            </a:r>
            <a:r>
              <a:rPr lang="ru-RU" dirty="0" smtClean="0">
                <a:solidFill>
                  <a:schemeClr val="accent2"/>
                </a:solidFill>
              </a:rPr>
              <a:t> </a:t>
            </a:r>
            <a:r>
              <a:rPr lang="ru-RU" dirty="0">
                <a:solidFill>
                  <a:schemeClr val="accent2"/>
                </a:solidFill>
              </a:rPr>
              <a:t>с </a:t>
            </a:r>
            <a:r>
              <a:rPr lang="ru-RU" dirty="0" err="1">
                <a:solidFill>
                  <a:schemeClr val="accent2"/>
                </a:solidFill>
              </a:rPr>
              <a:t>твърди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dirty="0" err="1">
                <a:solidFill>
                  <a:schemeClr val="accent2"/>
                </a:solidFill>
              </a:rPr>
              <a:t>палци</a:t>
            </a:r>
            <a:endParaRPr lang="bg-BG" dirty="0">
              <a:solidFill>
                <a:schemeClr val="accent2"/>
              </a:solidFill>
            </a:endParaRPr>
          </a:p>
        </p:txBody>
      </p:sp>
      <p:sp>
        <p:nvSpPr>
          <p:cNvPr id="9" name="Правоъгълник 8"/>
          <p:cNvSpPr/>
          <p:nvPr/>
        </p:nvSpPr>
        <p:spPr>
          <a:xfrm>
            <a:off x="4123210" y="5373216"/>
            <a:ext cx="285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chemeClr val="accent2"/>
                </a:solidFill>
              </a:rPr>
              <a:t>съединител на </a:t>
            </a:r>
            <a:r>
              <a:rPr lang="bg-BG" dirty="0" err="1">
                <a:solidFill>
                  <a:schemeClr val="accent2"/>
                </a:solidFill>
              </a:rPr>
              <a:t>Олдхам</a:t>
            </a:r>
            <a:endParaRPr lang="bg-B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282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Неуправляеми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215516" y="764704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0070C0"/>
                </a:solidFill>
              </a:rPr>
              <a:t>Ъглово-подвижни</a:t>
            </a:r>
            <a:r>
              <a:rPr lang="ru-RU" dirty="0"/>
              <a:t> </a:t>
            </a:r>
            <a:r>
              <a:rPr lang="ru-RU" dirty="0" err="1"/>
              <a:t>съединители</a:t>
            </a:r>
            <a:r>
              <a:rPr lang="ru-RU" dirty="0"/>
              <a:t> се </a:t>
            </a:r>
            <a:r>
              <a:rPr lang="ru-RU" dirty="0" err="1"/>
              <a:t>използват</a:t>
            </a:r>
            <a:r>
              <a:rPr lang="ru-RU" dirty="0"/>
              <a:t> за </a:t>
            </a:r>
            <a:r>
              <a:rPr lang="ru-RU" dirty="0" err="1"/>
              <a:t>компенсиране</a:t>
            </a:r>
            <a:r>
              <a:rPr lang="ru-RU" dirty="0"/>
              <a:t> на </a:t>
            </a:r>
            <a:r>
              <a:rPr lang="ru-RU" dirty="0" err="1"/>
              <a:t>ъглови</a:t>
            </a:r>
            <a:r>
              <a:rPr lang="ru-RU" dirty="0"/>
              <a:t> </a:t>
            </a:r>
            <a:r>
              <a:rPr lang="ru-RU" dirty="0" err="1"/>
              <a:t>измествания</a:t>
            </a:r>
            <a:r>
              <a:rPr lang="ru-RU" dirty="0"/>
              <a:t> на </a:t>
            </a:r>
            <a:r>
              <a:rPr lang="ru-RU" dirty="0" err="1"/>
              <a:t>валове</a:t>
            </a:r>
            <a:r>
              <a:rPr lang="ru-RU" dirty="0"/>
              <a:t>. Те служат за </a:t>
            </a:r>
            <a:r>
              <a:rPr lang="ru-RU" dirty="0" err="1"/>
              <a:t>свързване</a:t>
            </a:r>
            <a:r>
              <a:rPr lang="ru-RU" dirty="0"/>
              <a:t> на </a:t>
            </a:r>
            <a:r>
              <a:rPr lang="ru-RU" dirty="0" err="1"/>
              <a:t>валове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се </a:t>
            </a:r>
            <a:r>
              <a:rPr lang="ru-RU" dirty="0" err="1"/>
              <a:t>разполагат</a:t>
            </a:r>
            <a:r>
              <a:rPr lang="ru-RU" dirty="0"/>
              <a:t> под </a:t>
            </a:r>
            <a:r>
              <a:rPr lang="ru-RU" dirty="0" err="1"/>
              <a:t>ъгъл</a:t>
            </a:r>
            <a:r>
              <a:rPr lang="ru-RU" dirty="0"/>
              <a:t> един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smtClean="0"/>
              <a:t>друг.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061" y="1688034"/>
            <a:ext cx="4042329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авоъгълник 3"/>
              <p:cNvSpPr/>
              <p:nvPr/>
            </p:nvSpPr>
            <p:spPr>
              <a:xfrm>
                <a:off x="7470608" y="4147247"/>
                <a:ext cx="13298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2400" i="1">
                          <a:latin typeface="Cambria Math"/>
                        </a:rPr>
                        <m:t>𝛼</m:t>
                      </m:r>
                      <m:r>
                        <a:rPr lang="bg-BG" sz="2400" i="0">
                          <a:latin typeface="Cambria Math"/>
                        </a:rPr>
                        <m:t>≤</m:t>
                      </m:r>
                      <m:sSup>
                        <m:sSup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bg-BG" sz="2400" i="0">
                              <a:latin typeface="Cambria Math"/>
                            </a:rPr>
                            <m:t>45</m:t>
                          </m:r>
                        </m:e>
                        <m:sup>
                          <m:r>
                            <a:rPr lang="bg-BG" sz="2400" i="0">
                              <a:latin typeface="Cambria Math"/>
                            </a:rPr>
                            <m:t>∘</m:t>
                          </m:r>
                        </m:sup>
                      </m:sSup>
                    </m:oMath>
                  </m:oMathPara>
                </a14:m>
                <a:endParaRPr lang="bg-BG" sz="2400" dirty="0"/>
              </a:p>
            </p:txBody>
          </p:sp>
        </mc:Choice>
        <mc:Fallback xmlns="">
          <p:sp>
            <p:nvSpPr>
              <p:cNvPr id="4" name="Правоъгъл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608" y="4147247"/>
                <a:ext cx="1329851" cy="461665"/>
              </a:xfrm>
              <a:prstGeom prst="rect">
                <a:avLst/>
              </a:prstGeom>
              <a:blipFill rotWithShape="1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авоъгълник 4"/>
          <p:cNvSpPr/>
          <p:nvPr/>
        </p:nvSpPr>
        <p:spPr>
          <a:xfrm>
            <a:off x="5403425" y="4148294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1 - водещ </a:t>
            </a:r>
            <a:r>
              <a:rPr lang="bg-BG" dirty="0"/>
              <a:t>вал </a:t>
            </a:r>
          </a:p>
        </p:txBody>
      </p:sp>
      <p:sp>
        <p:nvSpPr>
          <p:cNvPr id="7" name="Правоъгълник 6"/>
          <p:cNvSpPr/>
          <p:nvPr/>
        </p:nvSpPr>
        <p:spPr>
          <a:xfrm>
            <a:off x="5403425" y="4549203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2 - вилка</a:t>
            </a:r>
            <a:endParaRPr lang="bg-BG" dirty="0"/>
          </a:p>
        </p:txBody>
      </p:sp>
      <p:sp>
        <p:nvSpPr>
          <p:cNvPr id="8" name="Правоъгълник 7"/>
          <p:cNvSpPr/>
          <p:nvPr/>
        </p:nvSpPr>
        <p:spPr>
          <a:xfrm>
            <a:off x="5403425" y="4950112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3 - водим </a:t>
            </a:r>
            <a:r>
              <a:rPr lang="bg-BG" dirty="0"/>
              <a:t>вал</a:t>
            </a:r>
          </a:p>
        </p:txBody>
      </p:sp>
      <p:sp>
        <p:nvSpPr>
          <p:cNvPr id="9" name="Правоъгълник 8"/>
          <p:cNvSpPr/>
          <p:nvPr/>
        </p:nvSpPr>
        <p:spPr>
          <a:xfrm>
            <a:off x="5403425" y="5326308"/>
            <a:ext cx="1742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4</a:t>
            </a:r>
            <a:r>
              <a:rPr lang="bg-BG" dirty="0" smtClean="0"/>
              <a:t> - кръстачка</a:t>
            </a:r>
            <a:endParaRPr lang="bg-BG" dirty="0"/>
          </a:p>
        </p:txBody>
      </p:sp>
      <p:sp>
        <p:nvSpPr>
          <p:cNvPr id="10" name="Правоъгълник 9"/>
          <p:cNvSpPr/>
          <p:nvPr/>
        </p:nvSpPr>
        <p:spPr>
          <a:xfrm>
            <a:off x="215516" y="1688034"/>
            <a:ext cx="46800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За </a:t>
            </a:r>
            <a:r>
              <a:rPr lang="ru-RU" dirty="0" err="1"/>
              <a:t>този</a:t>
            </a:r>
            <a:r>
              <a:rPr lang="ru-RU" dirty="0"/>
              <a:t> </a:t>
            </a:r>
            <a:r>
              <a:rPr lang="ru-RU" dirty="0" err="1"/>
              <a:t>съединител</a:t>
            </a:r>
            <a:r>
              <a:rPr lang="ru-RU" dirty="0"/>
              <a:t> е характерно, че по </a:t>
            </a:r>
            <a:r>
              <a:rPr lang="ru-RU" dirty="0" err="1"/>
              <a:t>време</a:t>
            </a:r>
            <a:r>
              <a:rPr lang="ru-RU" dirty="0"/>
              <a:t> на работа за </a:t>
            </a:r>
            <a:r>
              <a:rPr lang="ru-RU" dirty="0" err="1"/>
              <a:t>всеки</a:t>
            </a:r>
            <a:r>
              <a:rPr lang="ru-RU" dirty="0"/>
              <a:t> </a:t>
            </a:r>
            <a:r>
              <a:rPr lang="ru-RU" dirty="0" err="1"/>
              <a:t>пълен</a:t>
            </a:r>
            <a:r>
              <a:rPr lang="ru-RU" dirty="0"/>
              <a:t> оборот на </a:t>
            </a:r>
            <a:r>
              <a:rPr lang="ru-RU" dirty="0" err="1"/>
              <a:t>валовете</a:t>
            </a:r>
            <a:r>
              <a:rPr lang="ru-RU" dirty="0"/>
              <a:t>, </a:t>
            </a:r>
            <a:r>
              <a:rPr lang="ru-RU" dirty="0" err="1"/>
              <a:t>ако</a:t>
            </a:r>
            <a:r>
              <a:rPr lang="ru-RU" dirty="0"/>
              <a:t> </a:t>
            </a:r>
            <a:r>
              <a:rPr lang="ru-RU" dirty="0" err="1"/>
              <a:t>водещият</a:t>
            </a:r>
            <a:r>
              <a:rPr lang="ru-RU" dirty="0"/>
              <a:t> вал се </a:t>
            </a:r>
            <a:r>
              <a:rPr lang="ru-RU" dirty="0" err="1"/>
              <a:t>върти</a:t>
            </a:r>
            <a:r>
              <a:rPr lang="ru-RU" dirty="0"/>
              <a:t> с постоянна </a:t>
            </a:r>
            <a:r>
              <a:rPr lang="ru-RU" dirty="0" err="1"/>
              <a:t>ъглова</a:t>
            </a:r>
            <a:r>
              <a:rPr lang="ru-RU" dirty="0"/>
              <a:t> </a:t>
            </a:r>
            <a:r>
              <a:rPr lang="ru-RU" dirty="0" err="1"/>
              <a:t>скорост</a:t>
            </a:r>
            <a:r>
              <a:rPr lang="ru-RU" dirty="0"/>
              <a:t> </a:t>
            </a:r>
            <a:r>
              <a:rPr lang="ru-RU" dirty="0" smtClean="0"/>
              <a:t>, </a:t>
            </a:r>
            <a:r>
              <a:rPr lang="ru-RU" dirty="0" err="1"/>
              <a:t>водимият</a:t>
            </a:r>
            <a:r>
              <a:rPr lang="ru-RU" dirty="0"/>
              <a:t> вал се </a:t>
            </a:r>
            <a:r>
              <a:rPr lang="ru-RU" dirty="0" err="1"/>
              <a:t>върти</a:t>
            </a:r>
            <a:r>
              <a:rPr lang="ru-RU" dirty="0"/>
              <a:t> с </a:t>
            </a:r>
            <a:r>
              <a:rPr lang="ru-RU" dirty="0" err="1"/>
              <a:t>променлива</a:t>
            </a:r>
            <a:r>
              <a:rPr lang="ru-RU" dirty="0"/>
              <a:t> </a:t>
            </a:r>
            <a:r>
              <a:rPr lang="ru-RU" dirty="0" err="1"/>
              <a:t>ъглова</a:t>
            </a:r>
            <a:r>
              <a:rPr lang="ru-RU" dirty="0"/>
              <a:t> </a:t>
            </a:r>
            <a:r>
              <a:rPr lang="ru-RU" dirty="0" err="1" smtClean="0"/>
              <a:t>скорост</a:t>
            </a:r>
            <a:r>
              <a:rPr lang="ru-RU" dirty="0" smtClean="0"/>
              <a:t>.</a:t>
            </a:r>
            <a:endParaRPr lang="bg-BG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24" y="3363097"/>
            <a:ext cx="3325893" cy="246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Правоъгълник 10"/>
          <p:cNvSpPr/>
          <p:nvPr/>
        </p:nvSpPr>
        <p:spPr>
          <a:xfrm>
            <a:off x="215517" y="5926797"/>
            <a:ext cx="8584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 получаване на равномерна ъглова скорост на водимия вал се използва карданна предавка (механизъм), съставена от </a:t>
            </a:r>
            <a:r>
              <a:rPr lang="ru-RU" dirty="0" smtClean="0"/>
              <a:t>последователно </a:t>
            </a:r>
            <a:r>
              <a:rPr lang="ru-RU" dirty="0"/>
              <a:t>свързани шарнири на Хук.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06557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Неуправляеми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217898" y="764704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Съединители</a:t>
            </a:r>
            <a:r>
              <a:rPr lang="ru-RU" dirty="0"/>
              <a:t> с </a:t>
            </a:r>
            <a:r>
              <a:rPr lang="ru-RU" dirty="0" err="1">
                <a:solidFill>
                  <a:srgbClr val="0070C0"/>
                </a:solidFill>
              </a:rPr>
              <a:t>комбинирано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err="1">
                <a:solidFill>
                  <a:srgbClr val="0070C0"/>
                </a:solidFill>
              </a:rPr>
              <a:t>изместване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/>
              <a:t>се </a:t>
            </a:r>
            <a:r>
              <a:rPr lang="ru-RU" dirty="0" err="1"/>
              <a:t>прилагат</a:t>
            </a:r>
            <a:r>
              <a:rPr lang="ru-RU" dirty="0"/>
              <a:t> в </a:t>
            </a:r>
            <a:r>
              <a:rPr lang="ru-RU" dirty="0" err="1"/>
              <a:t>случаите</a:t>
            </a:r>
            <a:r>
              <a:rPr lang="ru-RU" dirty="0"/>
              <a:t>, </a:t>
            </a:r>
            <a:r>
              <a:rPr lang="ru-RU" dirty="0" err="1"/>
              <a:t>когато</a:t>
            </a:r>
            <a:r>
              <a:rPr lang="ru-RU" dirty="0"/>
              <a:t> се </a:t>
            </a:r>
            <a:r>
              <a:rPr lang="ru-RU" dirty="0" err="1"/>
              <a:t>налага</a:t>
            </a:r>
            <a:r>
              <a:rPr lang="ru-RU" dirty="0"/>
              <a:t> </a:t>
            </a:r>
            <a:r>
              <a:rPr lang="ru-RU" dirty="0" err="1"/>
              <a:t>компенсиране</a:t>
            </a:r>
            <a:r>
              <a:rPr lang="ru-RU" dirty="0"/>
              <a:t> на </a:t>
            </a:r>
            <a:r>
              <a:rPr lang="ru-RU" dirty="0" err="1"/>
              <a:t>осово</a:t>
            </a:r>
            <a:r>
              <a:rPr lang="ru-RU" dirty="0"/>
              <a:t>, </a:t>
            </a:r>
            <a:r>
              <a:rPr lang="ru-RU" dirty="0" err="1"/>
              <a:t>радиално</a:t>
            </a:r>
            <a:r>
              <a:rPr lang="ru-RU" dirty="0"/>
              <a:t> и </a:t>
            </a:r>
            <a:r>
              <a:rPr lang="ru-RU" dirty="0" err="1"/>
              <a:t>ъглово</a:t>
            </a:r>
            <a:r>
              <a:rPr lang="ru-RU" dirty="0"/>
              <a:t> </a:t>
            </a:r>
            <a:r>
              <a:rPr lang="ru-RU" dirty="0" err="1"/>
              <a:t>изместване</a:t>
            </a:r>
            <a:r>
              <a:rPr lang="ru-RU" dirty="0"/>
              <a:t> на </a:t>
            </a:r>
            <a:r>
              <a:rPr lang="ru-RU" dirty="0" err="1"/>
              <a:t>валовете</a:t>
            </a:r>
            <a:r>
              <a:rPr lang="ru-RU" dirty="0"/>
              <a:t> </a:t>
            </a:r>
            <a:r>
              <a:rPr lang="ru-RU" dirty="0" err="1"/>
              <a:t>едновременно</a:t>
            </a:r>
            <a:r>
              <a:rPr lang="ru-RU" dirty="0"/>
              <a:t>. </a:t>
            </a:r>
            <a:r>
              <a:rPr lang="ru-RU" dirty="0" err="1"/>
              <a:t>Използват</a:t>
            </a:r>
            <a:r>
              <a:rPr lang="ru-RU" dirty="0"/>
              <a:t> се </a:t>
            </a:r>
            <a:r>
              <a:rPr lang="ru-RU" dirty="0" err="1"/>
              <a:t>зъбни</a:t>
            </a:r>
            <a:r>
              <a:rPr lang="ru-RU" dirty="0"/>
              <a:t> и </a:t>
            </a:r>
            <a:r>
              <a:rPr lang="ru-RU" dirty="0" err="1"/>
              <a:t>верижни</a:t>
            </a:r>
            <a:r>
              <a:rPr lang="ru-RU" dirty="0"/>
              <a:t> </a:t>
            </a:r>
            <a:r>
              <a:rPr lang="ru-RU" dirty="0" err="1"/>
              <a:t>съединители</a:t>
            </a:r>
            <a:r>
              <a:rPr lang="ru-RU" dirty="0"/>
              <a:t>.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8" y="1688034"/>
            <a:ext cx="3203797" cy="2308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12" y="4199776"/>
            <a:ext cx="2768893" cy="2189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99347"/>
            <a:ext cx="3509854" cy="168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Правоъгълник 6"/>
          <p:cNvSpPr/>
          <p:nvPr/>
        </p:nvSpPr>
        <p:spPr>
          <a:xfrm>
            <a:off x="4861228" y="3995678"/>
            <a:ext cx="39988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При </a:t>
            </a:r>
            <a:r>
              <a:rPr lang="ru-RU" dirty="0" err="1"/>
              <a:t>този</a:t>
            </a:r>
            <a:r>
              <a:rPr lang="ru-RU" dirty="0"/>
              <a:t> </a:t>
            </a:r>
            <a:r>
              <a:rPr lang="ru-RU" dirty="0" err="1"/>
              <a:t>съединител</a:t>
            </a:r>
            <a:r>
              <a:rPr lang="ru-RU" dirty="0"/>
              <a:t>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водещия</a:t>
            </a:r>
            <a:r>
              <a:rPr lang="ru-RU" dirty="0"/>
              <a:t> 1 и </a:t>
            </a:r>
            <a:r>
              <a:rPr lang="ru-RU" dirty="0" err="1"/>
              <a:t>водимия</a:t>
            </a:r>
            <a:r>
              <a:rPr lang="ru-RU" dirty="0"/>
              <a:t> 3 вал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свързани</a:t>
            </a:r>
            <a:r>
              <a:rPr lang="ru-RU" dirty="0"/>
              <a:t> неподвижно </a:t>
            </a:r>
            <a:r>
              <a:rPr lang="ru-RU" dirty="0" err="1"/>
              <a:t>зъбни</a:t>
            </a:r>
            <a:r>
              <a:rPr lang="ru-RU" dirty="0"/>
              <a:t> колела с </a:t>
            </a:r>
            <a:r>
              <a:rPr lang="ru-RU" dirty="0" err="1"/>
              <a:t>външно</a:t>
            </a:r>
            <a:r>
              <a:rPr lang="ru-RU" dirty="0"/>
              <a:t> </a:t>
            </a:r>
            <a:r>
              <a:rPr lang="ru-RU" dirty="0" err="1"/>
              <a:t>назъбване</a:t>
            </a:r>
            <a:r>
              <a:rPr lang="ru-RU" dirty="0"/>
              <a:t>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специален</a:t>
            </a:r>
            <a:r>
              <a:rPr lang="ru-RU" dirty="0"/>
              <a:t> </a:t>
            </a:r>
            <a:r>
              <a:rPr lang="ru-RU" dirty="0" err="1"/>
              <a:t>профил</a:t>
            </a:r>
            <a:r>
              <a:rPr lang="ru-RU" dirty="0"/>
              <a:t>. </a:t>
            </a:r>
            <a:r>
              <a:rPr lang="ru-RU" dirty="0" err="1"/>
              <a:t>Връзката</a:t>
            </a:r>
            <a:r>
              <a:rPr lang="ru-RU" dirty="0"/>
              <a:t> между </a:t>
            </a:r>
            <a:r>
              <a:rPr lang="ru-RU" dirty="0" err="1"/>
              <a:t>двата</a:t>
            </a:r>
            <a:r>
              <a:rPr lang="ru-RU" dirty="0"/>
              <a:t> вала става посредством </a:t>
            </a:r>
            <a:r>
              <a:rPr lang="ru-RU" dirty="0" err="1"/>
              <a:t>втулката</a:t>
            </a:r>
            <a:r>
              <a:rPr lang="ru-RU" dirty="0"/>
              <a:t> 2 с </a:t>
            </a:r>
            <a:r>
              <a:rPr lang="ru-RU" dirty="0" err="1"/>
              <a:t>вътрешно</a:t>
            </a:r>
            <a:r>
              <a:rPr lang="ru-RU" dirty="0"/>
              <a:t> </a:t>
            </a:r>
            <a:r>
              <a:rPr lang="ru-RU" dirty="0" err="1"/>
              <a:t>назъбване</a:t>
            </a:r>
            <a:r>
              <a:rPr lang="ru-RU" dirty="0"/>
              <a:t>, </a:t>
            </a:r>
            <a:r>
              <a:rPr lang="ru-RU" dirty="0" err="1"/>
              <a:t>съответно</a:t>
            </a:r>
            <a:r>
              <a:rPr lang="ru-RU" dirty="0"/>
              <a:t> на </a:t>
            </a:r>
            <a:r>
              <a:rPr lang="ru-RU" dirty="0" err="1"/>
              <a:t>назъбването</a:t>
            </a:r>
            <a:r>
              <a:rPr lang="ru-RU" dirty="0"/>
              <a:t> на </a:t>
            </a:r>
            <a:r>
              <a:rPr lang="ru-RU" dirty="0" err="1"/>
              <a:t>колелата</a:t>
            </a:r>
            <a:r>
              <a:rPr lang="ru-RU" dirty="0"/>
              <a:t>. </a:t>
            </a:r>
          </a:p>
          <a:p>
            <a:pPr algn="just"/>
            <a:r>
              <a:rPr lang="ru-RU" dirty="0"/>
              <a:t> 	 	 </a:t>
            </a:r>
          </a:p>
        </p:txBody>
      </p:sp>
    </p:spTree>
    <p:extLst>
      <p:ext uri="{BB962C8B-B14F-4D97-AF65-F5344CB8AC3E}">
        <p14:creationId xmlns:p14="http://schemas.microsoft.com/office/powerpoint/2010/main" val="258418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Неуправляеми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215516" y="836712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>
                <a:solidFill>
                  <a:srgbClr val="0070C0"/>
                </a:solidFill>
              </a:rPr>
              <a:t>Еластичните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err="1">
                <a:solidFill>
                  <a:srgbClr val="0070C0"/>
                </a:solidFill>
              </a:rPr>
              <a:t>съединители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/>
              <a:t>се </a:t>
            </a:r>
            <a:r>
              <a:rPr lang="ru-RU" dirty="0" err="1"/>
              <a:t>използват</a:t>
            </a:r>
            <a:r>
              <a:rPr lang="ru-RU" dirty="0"/>
              <a:t> в </a:t>
            </a:r>
            <a:r>
              <a:rPr lang="ru-RU" dirty="0" err="1"/>
              <a:t>задвижвания</a:t>
            </a:r>
            <a:r>
              <a:rPr lang="ru-RU" dirty="0"/>
              <a:t>, при </a:t>
            </a:r>
            <a:r>
              <a:rPr lang="ru-RU" dirty="0" err="1"/>
              <a:t>които</a:t>
            </a:r>
            <a:r>
              <a:rPr lang="ru-RU" dirty="0"/>
              <a:t> в </a:t>
            </a:r>
            <a:r>
              <a:rPr lang="ru-RU" dirty="0" err="1"/>
              <a:t>процес</a:t>
            </a:r>
            <a:r>
              <a:rPr lang="ru-RU" dirty="0"/>
              <a:t> на работа </a:t>
            </a:r>
            <a:r>
              <a:rPr lang="ru-RU" dirty="0" err="1"/>
              <a:t>има</a:t>
            </a:r>
            <a:r>
              <a:rPr lang="ru-RU" dirty="0"/>
              <a:t> неравномерно </a:t>
            </a:r>
            <a:r>
              <a:rPr lang="ru-RU" dirty="0" err="1"/>
              <a:t>въртене</a:t>
            </a:r>
            <a:r>
              <a:rPr lang="ru-RU" dirty="0"/>
              <a:t>, </a:t>
            </a:r>
            <a:r>
              <a:rPr lang="ru-RU" dirty="0" err="1"/>
              <a:t>свързано</a:t>
            </a:r>
            <a:r>
              <a:rPr lang="ru-RU" dirty="0"/>
              <a:t> с </a:t>
            </a:r>
            <a:r>
              <a:rPr lang="ru-RU" dirty="0" err="1"/>
              <a:t>удари</a:t>
            </a:r>
            <a:r>
              <a:rPr lang="ru-RU" dirty="0"/>
              <a:t> и </a:t>
            </a:r>
            <a:r>
              <a:rPr lang="ru-RU" dirty="0" err="1"/>
              <a:t>трептения</a:t>
            </a:r>
            <a:r>
              <a:rPr lang="ru-RU" dirty="0"/>
              <a:t> (вибрации). Те служат да </a:t>
            </a:r>
            <a:r>
              <a:rPr lang="ru-RU" dirty="0" err="1"/>
              <a:t>поемат</a:t>
            </a:r>
            <a:r>
              <a:rPr lang="ru-RU" dirty="0"/>
              <a:t> и </a:t>
            </a:r>
            <a:r>
              <a:rPr lang="ru-RU" dirty="0" err="1"/>
              <a:t>смекчат</a:t>
            </a:r>
            <a:r>
              <a:rPr lang="ru-RU" dirty="0"/>
              <a:t> ударите от </a:t>
            </a:r>
            <a:r>
              <a:rPr lang="ru-RU" dirty="0" err="1"/>
              <a:t>натоварванията</a:t>
            </a:r>
            <a:r>
              <a:rPr lang="ru-RU" dirty="0"/>
              <a:t> и за </a:t>
            </a:r>
            <a:r>
              <a:rPr lang="ru-RU" dirty="0" err="1"/>
              <a:t>предпазване</a:t>
            </a:r>
            <a:r>
              <a:rPr lang="ru-RU" dirty="0"/>
              <a:t> от </a:t>
            </a:r>
            <a:r>
              <a:rPr lang="ru-RU" dirty="0" err="1"/>
              <a:t>опасни</a:t>
            </a:r>
            <a:r>
              <a:rPr lang="ru-RU" dirty="0"/>
              <a:t> </a:t>
            </a:r>
            <a:r>
              <a:rPr lang="ru-RU" dirty="0" err="1"/>
              <a:t>трептения</a:t>
            </a:r>
            <a:r>
              <a:rPr lang="ru-RU" dirty="0"/>
              <a:t>.</a:t>
            </a:r>
            <a:endParaRPr lang="bg-BG" dirty="0"/>
          </a:p>
        </p:txBody>
      </p:sp>
      <p:sp>
        <p:nvSpPr>
          <p:cNvPr id="3" name="Правоъгълник 2"/>
          <p:cNvSpPr/>
          <p:nvPr/>
        </p:nvSpPr>
        <p:spPr>
          <a:xfrm>
            <a:off x="827584" y="2041330"/>
            <a:ext cx="6912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Еластичен</a:t>
            </a:r>
            <a:r>
              <a:rPr lang="ru-RU" dirty="0">
                <a:solidFill>
                  <a:srgbClr val="FF0000"/>
                </a:solidFill>
              </a:rPr>
              <a:t> дисков </a:t>
            </a:r>
            <a:r>
              <a:rPr lang="ru-RU" dirty="0" err="1">
                <a:solidFill>
                  <a:srgbClr val="FF0000"/>
                </a:solidFill>
              </a:rPr>
              <a:t>съединител</a:t>
            </a:r>
            <a:r>
              <a:rPr lang="ru-RU" dirty="0">
                <a:solidFill>
                  <a:srgbClr val="FF0000"/>
                </a:solidFill>
              </a:rPr>
              <a:t> с </a:t>
            </a:r>
            <a:r>
              <a:rPr lang="ru-RU" dirty="0" err="1">
                <a:solidFill>
                  <a:srgbClr val="FF0000"/>
                </a:solidFill>
              </a:rPr>
              <a:t>палци</a:t>
            </a:r>
            <a:r>
              <a:rPr lang="ru-RU" dirty="0">
                <a:solidFill>
                  <a:srgbClr val="FF0000"/>
                </a:solidFill>
              </a:rPr>
              <a:t> и </a:t>
            </a:r>
            <a:r>
              <a:rPr lang="ru-RU" dirty="0" err="1">
                <a:solidFill>
                  <a:srgbClr val="FF0000"/>
                </a:solidFill>
              </a:rPr>
              <a:t>гумени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пръстени</a:t>
            </a:r>
            <a:endParaRPr lang="bg-BG" dirty="0">
              <a:solidFill>
                <a:srgbClr val="FF0000"/>
              </a:solidFill>
            </a:endParaRPr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2" y="2708920"/>
            <a:ext cx="7002404" cy="3283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Текстово поле 4"/>
          <p:cNvSpPr txBox="1"/>
          <p:nvPr/>
        </p:nvSpPr>
        <p:spPr>
          <a:xfrm>
            <a:off x="7236296" y="2893586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1,4 – дискове</a:t>
            </a:r>
          </a:p>
          <a:p>
            <a:r>
              <a:rPr lang="bg-BG" dirty="0" smtClean="0"/>
              <a:t>2 – палци</a:t>
            </a:r>
          </a:p>
          <a:p>
            <a:r>
              <a:rPr lang="bg-BG" dirty="0" smtClean="0"/>
              <a:t>3 – гумени втулки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73526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У</a:t>
            </a:r>
            <a:r>
              <a:rPr lang="bg-BG" sz="2400" dirty="0" smtClean="0">
                <a:solidFill>
                  <a:srgbClr val="00B0F0"/>
                </a:solidFill>
              </a:rPr>
              <a:t>правляеми и автоматични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107504" y="764704"/>
            <a:ext cx="8928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FF0000"/>
                </a:solidFill>
              </a:rPr>
              <a:t>Съединителите</a:t>
            </a:r>
            <a:r>
              <a:rPr lang="ru-RU" dirty="0">
                <a:solidFill>
                  <a:srgbClr val="FF0000"/>
                </a:solidFill>
              </a:rPr>
              <a:t> за </a:t>
            </a:r>
            <a:r>
              <a:rPr lang="ru-RU" dirty="0" err="1">
                <a:solidFill>
                  <a:srgbClr val="FF0000"/>
                </a:solidFill>
              </a:rPr>
              <a:t>включване</a:t>
            </a:r>
            <a:r>
              <a:rPr lang="ru-RU" dirty="0">
                <a:solidFill>
                  <a:srgbClr val="FF0000"/>
                </a:solidFill>
              </a:rPr>
              <a:t> и </a:t>
            </a:r>
            <a:r>
              <a:rPr lang="ru-RU" dirty="0" err="1">
                <a:solidFill>
                  <a:srgbClr val="FF0000"/>
                </a:solidFill>
              </a:rPr>
              <a:t>изключване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служат за </a:t>
            </a:r>
            <a:r>
              <a:rPr lang="ru-RU" dirty="0" err="1"/>
              <a:t>бързо</a:t>
            </a:r>
            <a:r>
              <a:rPr lang="ru-RU" dirty="0"/>
              <a:t> </a:t>
            </a:r>
            <a:r>
              <a:rPr lang="ru-RU" dirty="0" err="1"/>
              <a:t>съединяване</a:t>
            </a:r>
            <a:r>
              <a:rPr lang="ru-RU" dirty="0"/>
              <a:t> и </a:t>
            </a:r>
            <a:r>
              <a:rPr lang="ru-RU" dirty="0" err="1"/>
              <a:t>разединяване</a:t>
            </a:r>
            <a:r>
              <a:rPr lang="ru-RU" dirty="0"/>
              <a:t> на </a:t>
            </a:r>
            <a:r>
              <a:rPr lang="ru-RU" dirty="0" err="1"/>
              <a:t>валовете</a:t>
            </a:r>
            <a:r>
              <a:rPr lang="ru-RU" dirty="0"/>
              <a:t>, </a:t>
            </a:r>
            <a:r>
              <a:rPr lang="ru-RU" dirty="0" err="1"/>
              <a:t>което</a:t>
            </a:r>
            <a:r>
              <a:rPr lang="ru-RU" dirty="0"/>
              <a:t> е необходимо в </a:t>
            </a:r>
            <a:r>
              <a:rPr lang="ru-RU" dirty="0" err="1"/>
              <a:t>процеса</a:t>
            </a:r>
            <a:r>
              <a:rPr lang="ru-RU" dirty="0"/>
              <a:t> на работа. Те </a:t>
            </a:r>
            <a:r>
              <a:rPr lang="ru-RU" dirty="0" err="1"/>
              <a:t>биват</a:t>
            </a:r>
            <a:r>
              <a:rPr lang="ru-RU" dirty="0"/>
              <a:t> с </a:t>
            </a:r>
            <a:r>
              <a:rPr lang="ru-RU" dirty="0" err="1"/>
              <a:t>формено</a:t>
            </a:r>
            <a:r>
              <a:rPr lang="ru-RU" dirty="0"/>
              <a:t> (</a:t>
            </a:r>
            <a:r>
              <a:rPr lang="ru-RU" dirty="0" err="1"/>
              <a:t>геометрично</a:t>
            </a:r>
            <a:r>
              <a:rPr lang="ru-RU" dirty="0"/>
              <a:t>) или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силово</a:t>
            </a:r>
            <a:r>
              <a:rPr lang="ru-RU" dirty="0"/>
              <a:t> </a:t>
            </a:r>
            <a:r>
              <a:rPr lang="ru-RU" dirty="0" err="1" smtClean="0"/>
              <a:t>сцепване</a:t>
            </a:r>
            <a:r>
              <a:rPr lang="ru-RU" dirty="0" smtClean="0"/>
              <a:t>.</a:t>
            </a:r>
            <a:endParaRPr lang="bg-BG" dirty="0"/>
          </a:p>
        </p:txBody>
      </p:sp>
      <p:sp>
        <p:nvSpPr>
          <p:cNvPr id="3" name="Правоъгълник 2"/>
          <p:cNvSpPr/>
          <p:nvPr/>
        </p:nvSpPr>
        <p:spPr>
          <a:xfrm>
            <a:off x="179512" y="4502030"/>
            <a:ext cx="87849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При </a:t>
            </a:r>
            <a:r>
              <a:rPr lang="ru-RU" dirty="0" err="1"/>
              <a:t>съединителите</a:t>
            </a:r>
            <a:r>
              <a:rPr lang="ru-RU" dirty="0"/>
              <a:t> с </a:t>
            </a:r>
            <a:r>
              <a:rPr lang="ru-RU" dirty="0" err="1"/>
              <a:t>формено</a:t>
            </a:r>
            <a:r>
              <a:rPr lang="ru-RU" dirty="0"/>
              <a:t> </a:t>
            </a:r>
            <a:r>
              <a:rPr lang="ru-RU" dirty="0" err="1"/>
              <a:t>сцепване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 err="1"/>
              <a:t>водещият</a:t>
            </a:r>
            <a:r>
              <a:rPr lang="ru-RU" dirty="0"/>
              <a:t> 1 и </a:t>
            </a:r>
            <a:r>
              <a:rPr lang="ru-RU" dirty="0" err="1"/>
              <a:t>водимият</a:t>
            </a:r>
            <a:r>
              <a:rPr lang="ru-RU" dirty="0"/>
              <a:t> 4 </a:t>
            </a:r>
            <a:r>
              <a:rPr lang="ru-RU" dirty="0" err="1"/>
              <a:t>валове</a:t>
            </a:r>
            <a:r>
              <a:rPr lang="ru-RU" dirty="0"/>
              <a:t> се </a:t>
            </a:r>
            <a:r>
              <a:rPr lang="ru-RU" dirty="0" err="1"/>
              <a:t>свързват</a:t>
            </a:r>
            <a:r>
              <a:rPr lang="ru-RU" dirty="0"/>
              <a:t> чрез </a:t>
            </a:r>
            <a:r>
              <a:rPr lang="ru-RU" dirty="0" err="1"/>
              <a:t>главините</a:t>
            </a:r>
            <a:r>
              <a:rPr lang="ru-RU" dirty="0"/>
              <a:t> 2 и 3 на </a:t>
            </a:r>
            <a:r>
              <a:rPr lang="ru-RU" dirty="0" err="1"/>
              <a:t>съединителя</a:t>
            </a:r>
            <a:r>
              <a:rPr lang="ru-RU" dirty="0"/>
              <a:t>, </a:t>
            </a:r>
            <a:r>
              <a:rPr lang="ru-RU" dirty="0" err="1"/>
              <a:t>чийто</a:t>
            </a:r>
            <a:r>
              <a:rPr lang="ru-RU" dirty="0"/>
              <a:t> </a:t>
            </a:r>
            <a:r>
              <a:rPr lang="ru-RU" dirty="0" err="1"/>
              <a:t>челни</a:t>
            </a:r>
            <a:r>
              <a:rPr lang="ru-RU" dirty="0"/>
              <a:t> </a:t>
            </a:r>
            <a:r>
              <a:rPr lang="ru-RU" dirty="0" err="1"/>
              <a:t>повърхнини</a:t>
            </a:r>
            <a:r>
              <a:rPr lang="ru-RU" dirty="0"/>
              <a:t> </a:t>
            </a:r>
            <a:r>
              <a:rPr lang="ru-RU" dirty="0" err="1"/>
              <a:t>имат</a:t>
            </a:r>
            <a:r>
              <a:rPr lang="ru-RU" dirty="0"/>
              <a:t> </a:t>
            </a:r>
            <a:r>
              <a:rPr lang="ru-RU" dirty="0" err="1"/>
              <a:t>специална</a:t>
            </a:r>
            <a:r>
              <a:rPr lang="ru-RU" dirty="0"/>
              <a:t> форма - </a:t>
            </a:r>
            <a:r>
              <a:rPr lang="ru-RU" dirty="0" err="1"/>
              <a:t>палци</a:t>
            </a:r>
            <a:r>
              <a:rPr lang="ru-RU" dirty="0"/>
              <a:t>, </a:t>
            </a:r>
            <a:r>
              <a:rPr lang="ru-RU" dirty="0" err="1"/>
              <a:t>зъби</a:t>
            </a:r>
            <a:r>
              <a:rPr lang="ru-RU" dirty="0"/>
              <a:t>, челюсти и др. При </a:t>
            </a:r>
            <a:r>
              <a:rPr lang="ru-RU" dirty="0" err="1"/>
              <a:t>работно</a:t>
            </a:r>
            <a:r>
              <a:rPr lang="ru-RU" dirty="0"/>
              <a:t> положение </a:t>
            </a:r>
            <a:r>
              <a:rPr lang="ru-RU" dirty="0" err="1"/>
              <a:t>палците</a:t>
            </a:r>
            <a:r>
              <a:rPr lang="ru-RU" dirty="0"/>
              <a:t> </a:t>
            </a:r>
            <a:r>
              <a:rPr lang="ru-RU" dirty="0" err="1"/>
              <a:t>влизат</a:t>
            </a:r>
            <a:r>
              <a:rPr lang="ru-RU" dirty="0"/>
              <a:t> в </a:t>
            </a:r>
            <a:r>
              <a:rPr lang="ru-RU" dirty="0" err="1"/>
              <a:t>падините</a:t>
            </a:r>
            <a:r>
              <a:rPr lang="ru-RU" dirty="0"/>
              <a:t> на </a:t>
            </a:r>
            <a:r>
              <a:rPr lang="ru-RU" dirty="0" err="1"/>
              <a:t>другата</a:t>
            </a:r>
            <a:r>
              <a:rPr lang="ru-RU" dirty="0"/>
              <a:t> </a:t>
            </a:r>
            <a:r>
              <a:rPr lang="ru-RU" dirty="0" err="1"/>
              <a:t>главина</a:t>
            </a:r>
            <a:r>
              <a:rPr lang="ru-RU" dirty="0"/>
              <a:t>. За </a:t>
            </a:r>
            <a:r>
              <a:rPr lang="ru-RU" dirty="0" err="1"/>
              <a:t>включване</a:t>
            </a:r>
            <a:r>
              <a:rPr lang="ru-RU" dirty="0"/>
              <a:t> и </a:t>
            </a:r>
            <a:r>
              <a:rPr lang="ru-RU" dirty="0" err="1"/>
              <a:t>изключване</a:t>
            </a:r>
            <a:r>
              <a:rPr lang="ru-RU" dirty="0"/>
              <a:t> </a:t>
            </a:r>
            <a:r>
              <a:rPr lang="ru-RU" dirty="0" err="1"/>
              <a:t>водимата</a:t>
            </a:r>
            <a:r>
              <a:rPr lang="ru-RU" dirty="0"/>
              <a:t> </a:t>
            </a:r>
            <a:r>
              <a:rPr lang="ru-RU" dirty="0" err="1"/>
              <a:t>главина</a:t>
            </a:r>
            <a:r>
              <a:rPr lang="ru-RU" dirty="0"/>
              <a:t> 3 се </a:t>
            </a:r>
            <a:r>
              <a:rPr lang="ru-RU" dirty="0" err="1"/>
              <a:t>премества</a:t>
            </a:r>
            <a:r>
              <a:rPr lang="ru-RU" dirty="0"/>
              <a:t> в </a:t>
            </a:r>
            <a:r>
              <a:rPr lang="ru-RU" dirty="0" err="1"/>
              <a:t>осова</a:t>
            </a:r>
            <a:r>
              <a:rPr lang="ru-RU" dirty="0"/>
              <a:t> </a:t>
            </a:r>
            <a:r>
              <a:rPr lang="ru-RU" dirty="0" err="1"/>
              <a:t>посока</a:t>
            </a:r>
            <a:r>
              <a:rPr lang="ru-RU" dirty="0"/>
              <a:t> по вала 4 и </a:t>
            </a:r>
            <a:r>
              <a:rPr lang="ru-RU" dirty="0" err="1"/>
              <a:t>неподвижната</a:t>
            </a:r>
            <a:r>
              <a:rPr lang="ru-RU" dirty="0"/>
              <a:t> шпонка 5. </a:t>
            </a:r>
            <a:r>
              <a:rPr lang="ru-RU" dirty="0" err="1"/>
              <a:t>Използват</a:t>
            </a:r>
            <a:r>
              <a:rPr lang="ru-RU" dirty="0"/>
              <a:t> се </a:t>
            </a:r>
            <a:r>
              <a:rPr lang="ru-RU" dirty="0" err="1"/>
              <a:t>палци</a:t>
            </a:r>
            <a:r>
              <a:rPr lang="ru-RU" dirty="0"/>
              <a:t> с </a:t>
            </a:r>
            <a:r>
              <a:rPr lang="ru-RU" dirty="0" err="1"/>
              <a:t>правоъгълен</a:t>
            </a:r>
            <a:r>
              <a:rPr lang="ru-RU" dirty="0"/>
              <a:t> и </a:t>
            </a:r>
            <a:r>
              <a:rPr lang="ru-RU" dirty="0" err="1"/>
              <a:t>трапецовиден</a:t>
            </a:r>
            <a:r>
              <a:rPr lang="ru-RU" dirty="0"/>
              <a:t> (</a:t>
            </a:r>
            <a:r>
              <a:rPr lang="ru-RU" dirty="0" err="1"/>
              <a:t>симетричен</a:t>
            </a:r>
            <a:r>
              <a:rPr lang="ru-RU" dirty="0"/>
              <a:t> и </a:t>
            </a:r>
            <a:r>
              <a:rPr lang="ru-RU" dirty="0" err="1"/>
              <a:t>несиметричен</a:t>
            </a:r>
            <a:r>
              <a:rPr lang="ru-RU" dirty="0"/>
              <a:t>) </a:t>
            </a:r>
            <a:r>
              <a:rPr lang="ru-RU" dirty="0" err="1"/>
              <a:t>профил</a:t>
            </a:r>
            <a:r>
              <a:rPr lang="ru-RU" dirty="0"/>
              <a:t>.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688034"/>
            <a:ext cx="5225774" cy="2785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ction Button: Movie 15">
            <a:hlinkClick r:id="rId3" action="ppaction://program" highlightClick="1"/>
          </p:cNvPr>
          <p:cNvSpPr/>
          <p:nvPr/>
        </p:nvSpPr>
        <p:spPr>
          <a:xfrm>
            <a:off x="7950778" y="6263398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9992" y="6525344"/>
            <a:ext cx="33123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https://www.youtube.com/watch?v=49l6ltnntFw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52670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У</a:t>
            </a:r>
            <a:r>
              <a:rPr lang="bg-BG" sz="2400" dirty="0" smtClean="0">
                <a:solidFill>
                  <a:srgbClr val="00B0F0"/>
                </a:solidFill>
              </a:rPr>
              <a:t>правляеми и автоматични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107758" y="836712"/>
            <a:ext cx="89284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При </a:t>
            </a:r>
            <a:r>
              <a:rPr lang="ru-RU" dirty="0" err="1"/>
              <a:t>съединителите</a:t>
            </a:r>
            <a:r>
              <a:rPr lang="ru-RU" dirty="0"/>
              <a:t>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силово</a:t>
            </a:r>
            <a:r>
              <a:rPr lang="ru-RU" dirty="0"/>
              <a:t> </a:t>
            </a:r>
            <a:r>
              <a:rPr lang="ru-RU" dirty="0" err="1"/>
              <a:t>сцепване</a:t>
            </a:r>
            <a:r>
              <a:rPr lang="ru-RU" dirty="0"/>
              <a:t> </a:t>
            </a:r>
            <a:r>
              <a:rPr lang="ru-RU" dirty="0" err="1"/>
              <a:t>връзката</a:t>
            </a:r>
            <a:r>
              <a:rPr lang="ru-RU" dirty="0"/>
              <a:t> между </a:t>
            </a:r>
            <a:r>
              <a:rPr lang="ru-RU" dirty="0" err="1"/>
              <a:t>двете</a:t>
            </a:r>
            <a:r>
              <a:rPr lang="ru-RU" dirty="0"/>
              <a:t> </a:t>
            </a:r>
            <a:r>
              <a:rPr lang="ru-RU" dirty="0" err="1"/>
              <a:t>половини</a:t>
            </a:r>
            <a:r>
              <a:rPr lang="ru-RU" dirty="0"/>
              <a:t> на </a:t>
            </a:r>
            <a:r>
              <a:rPr lang="ru-RU" dirty="0" err="1"/>
              <a:t>съединителя</a:t>
            </a:r>
            <a:r>
              <a:rPr lang="ru-RU" dirty="0"/>
              <a:t> се </a:t>
            </a:r>
            <a:r>
              <a:rPr lang="ru-RU" dirty="0" err="1"/>
              <a:t>обуславя</a:t>
            </a:r>
            <a:r>
              <a:rPr lang="ru-RU" dirty="0"/>
              <a:t> от </a:t>
            </a:r>
            <a:r>
              <a:rPr lang="ru-RU" dirty="0" err="1"/>
              <a:t>силата</a:t>
            </a:r>
            <a:r>
              <a:rPr lang="ru-RU" dirty="0"/>
              <a:t> на </a:t>
            </a:r>
            <a:r>
              <a:rPr lang="ru-RU" dirty="0" err="1"/>
              <a:t>триене</a:t>
            </a:r>
            <a:r>
              <a:rPr lang="ru-RU" dirty="0"/>
              <a:t>, </a:t>
            </a:r>
            <a:r>
              <a:rPr lang="ru-RU" dirty="0" err="1"/>
              <a:t>която</a:t>
            </a:r>
            <a:r>
              <a:rPr lang="ru-RU" dirty="0"/>
              <a:t> се </a:t>
            </a:r>
            <a:r>
              <a:rPr lang="ru-RU" dirty="0" err="1"/>
              <a:t>поражда</a:t>
            </a:r>
            <a:r>
              <a:rPr lang="ru-RU" dirty="0"/>
              <a:t> между </a:t>
            </a:r>
            <a:r>
              <a:rPr lang="ru-RU" dirty="0" err="1"/>
              <a:t>тях</a:t>
            </a:r>
            <a:r>
              <a:rPr lang="ru-RU" dirty="0"/>
              <a:t>. Те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известни</a:t>
            </a:r>
            <a:r>
              <a:rPr lang="ru-RU" dirty="0"/>
              <a:t> с </a:t>
            </a:r>
            <a:r>
              <a:rPr lang="ru-RU" dirty="0" err="1"/>
              <a:t>името</a:t>
            </a:r>
            <a:r>
              <a:rPr lang="ru-RU" dirty="0"/>
              <a:t> </a:t>
            </a:r>
            <a:r>
              <a:rPr lang="ru-RU" dirty="0" err="1">
                <a:solidFill>
                  <a:srgbClr val="FF0000"/>
                </a:solidFill>
              </a:rPr>
              <a:t>триещи</a:t>
            </a:r>
            <a:r>
              <a:rPr lang="ru-RU" dirty="0">
                <a:solidFill>
                  <a:srgbClr val="FF0000"/>
                </a:solidFill>
              </a:rPr>
              <a:t> или </a:t>
            </a:r>
            <a:r>
              <a:rPr lang="ru-RU" dirty="0" err="1">
                <a:solidFill>
                  <a:srgbClr val="FF0000"/>
                </a:solidFill>
              </a:rPr>
              <a:t>фрикционни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 err="1"/>
              <a:t>съединители</a:t>
            </a:r>
            <a:r>
              <a:rPr lang="ru-RU" dirty="0"/>
              <a:t>. 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61" y="1760041"/>
            <a:ext cx="7932119" cy="240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Правоъгълник 3"/>
          <p:cNvSpPr/>
          <p:nvPr/>
        </p:nvSpPr>
        <p:spPr>
          <a:xfrm>
            <a:off x="615203" y="1874749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дискови</a:t>
            </a:r>
          </a:p>
        </p:txBody>
      </p:sp>
      <p:sp>
        <p:nvSpPr>
          <p:cNvPr id="5" name="Правоъгълник 4"/>
          <p:cNvSpPr/>
          <p:nvPr/>
        </p:nvSpPr>
        <p:spPr>
          <a:xfrm>
            <a:off x="3347864" y="1887215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конусни</a:t>
            </a:r>
          </a:p>
        </p:txBody>
      </p:sp>
      <p:sp>
        <p:nvSpPr>
          <p:cNvPr id="7" name="Правоъгълник 6"/>
          <p:cNvSpPr/>
          <p:nvPr/>
        </p:nvSpPr>
        <p:spPr>
          <a:xfrm>
            <a:off x="5580112" y="1887215"/>
            <a:ext cx="1835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/>
              <a:t>цилиндрични </a:t>
            </a:r>
            <a:endParaRPr lang="bg-BG" dirty="0" smtClean="0"/>
          </a:p>
          <a:p>
            <a:r>
              <a:rPr lang="bg-BG" dirty="0" smtClean="0"/>
              <a:t>(</a:t>
            </a:r>
            <a:r>
              <a:rPr lang="bg-BG" dirty="0"/>
              <a:t>барабанни) </a:t>
            </a:r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87" y="4218415"/>
            <a:ext cx="3774186" cy="2612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Правоъгълник 8"/>
          <p:cNvSpPr/>
          <p:nvPr/>
        </p:nvSpPr>
        <p:spPr>
          <a:xfrm>
            <a:off x="5580112" y="6461981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>
                <a:solidFill>
                  <a:srgbClr val="FF0000"/>
                </a:solidFill>
              </a:rPr>
              <a:t>Дисков триещ съединител </a:t>
            </a:r>
          </a:p>
        </p:txBody>
      </p:sp>
      <p:sp>
        <p:nvSpPr>
          <p:cNvPr id="10" name="Правоъгълник 9"/>
          <p:cNvSpPr/>
          <p:nvPr/>
        </p:nvSpPr>
        <p:spPr>
          <a:xfrm>
            <a:off x="944192" y="4603247"/>
            <a:ext cx="35967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При </a:t>
            </a:r>
            <a:r>
              <a:rPr lang="ru-RU" dirty="0" err="1"/>
              <a:t>изчисляването</a:t>
            </a:r>
            <a:r>
              <a:rPr lang="ru-RU" dirty="0"/>
              <a:t> на </a:t>
            </a:r>
            <a:r>
              <a:rPr lang="ru-RU" dirty="0" err="1"/>
              <a:t>триещите</a:t>
            </a:r>
            <a:r>
              <a:rPr lang="ru-RU" dirty="0"/>
              <a:t> </a:t>
            </a:r>
            <a:r>
              <a:rPr lang="ru-RU" dirty="0" err="1"/>
              <a:t>съединители</a:t>
            </a:r>
            <a:r>
              <a:rPr lang="ru-RU" dirty="0"/>
              <a:t> се </a:t>
            </a:r>
            <a:r>
              <a:rPr lang="ru-RU" dirty="0" err="1"/>
              <a:t>определя</a:t>
            </a:r>
            <a:r>
              <a:rPr lang="ru-RU" dirty="0"/>
              <a:t> </a:t>
            </a:r>
            <a:r>
              <a:rPr lang="ru-RU" dirty="0" err="1"/>
              <a:t>необходимият</a:t>
            </a:r>
            <a:r>
              <a:rPr lang="ru-RU" dirty="0"/>
              <a:t> момент на </a:t>
            </a:r>
            <a:r>
              <a:rPr lang="ru-RU" dirty="0" err="1"/>
              <a:t>триене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0988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>
                <a:solidFill>
                  <a:srgbClr val="00B0F0"/>
                </a:solidFill>
              </a:rPr>
              <a:t>У</a:t>
            </a:r>
            <a:r>
              <a:rPr lang="bg-BG" sz="2400" dirty="0" smtClean="0">
                <a:solidFill>
                  <a:srgbClr val="00B0F0"/>
                </a:solidFill>
              </a:rPr>
              <a:t>правляеми и автоматични съединители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Правоъгълник 1"/>
          <p:cNvSpPr/>
          <p:nvPr/>
        </p:nvSpPr>
        <p:spPr>
          <a:xfrm>
            <a:off x="272845" y="836712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 smtClean="0">
                <a:solidFill>
                  <a:srgbClr val="FF0000"/>
                </a:solidFill>
              </a:rPr>
              <a:t>автоматичните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 err="1">
                <a:solidFill>
                  <a:srgbClr val="FF0000"/>
                </a:solidFill>
              </a:rPr>
              <a:t>съединители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се </a:t>
            </a:r>
            <a:r>
              <a:rPr lang="ru-RU" dirty="0" err="1" smtClean="0"/>
              <a:t>отнасят</a:t>
            </a:r>
            <a:r>
              <a:rPr lang="ru-RU" dirty="0" smtClean="0"/>
              <a:t> </a:t>
            </a:r>
            <a:r>
              <a:rPr lang="ru-RU" dirty="0" err="1"/>
              <a:t>съединителите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предназначени</a:t>
            </a:r>
            <a:r>
              <a:rPr lang="ru-RU" dirty="0"/>
              <a:t> за </a:t>
            </a:r>
            <a:r>
              <a:rPr lang="ru-RU" dirty="0" smtClean="0">
                <a:solidFill>
                  <a:srgbClr val="FF0000"/>
                </a:solidFill>
              </a:rPr>
              <a:t>автоматично </a:t>
            </a:r>
            <a:r>
              <a:rPr lang="ru-RU" dirty="0" err="1">
                <a:solidFill>
                  <a:srgbClr val="FF0000"/>
                </a:solidFill>
              </a:rPr>
              <a:t>сцепване</a:t>
            </a:r>
            <a:r>
              <a:rPr lang="ru-RU" dirty="0">
                <a:solidFill>
                  <a:srgbClr val="FF0000"/>
                </a:solidFill>
              </a:rPr>
              <a:t> и </a:t>
            </a:r>
            <a:r>
              <a:rPr lang="ru-RU" dirty="0" err="1" smtClean="0">
                <a:solidFill>
                  <a:srgbClr val="FF0000"/>
                </a:solidFill>
              </a:rPr>
              <a:t>разделяне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ru-RU" dirty="0"/>
              <a:t>на </a:t>
            </a:r>
            <a:r>
              <a:rPr lang="ru-RU" dirty="0" err="1"/>
              <a:t>валовете</a:t>
            </a:r>
            <a:r>
              <a:rPr lang="ru-RU" dirty="0"/>
              <a:t> при изменение на </a:t>
            </a:r>
            <a:r>
              <a:rPr lang="ru-RU" dirty="0" err="1"/>
              <a:t>работния</a:t>
            </a:r>
            <a:r>
              <a:rPr lang="ru-RU" dirty="0"/>
              <a:t> режим на </a:t>
            </a:r>
            <a:r>
              <a:rPr lang="ru-RU" dirty="0" err="1"/>
              <a:t>машината</a:t>
            </a:r>
            <a:r>
              <a:rPr lang="ru-RU" dirty="0"/>
              <a:t>.</a:t>
            </a:r>
            <a:endParaRPr lang="bg-BG" dirty="0"/>
          </a:p>
        </p:txBody>
      </p:sp>
      <p:sp>
        <p:nvSpPr>
          <p:cNvPr id="3" name="Правоъгълник 2"/>
          <p:cNvSpPr/>
          <p:nvPr/>
        </p:nvSpPr>
        <p:spPr>
          <a:xfrm>
            <a:off x="272844" y="1760042"/>
            <a:ext cx="85476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solidFill>
                  <a:srgbClr val="0070C0"/>
                </a:solidFill>
              </a:rPr>
              <a:t>Центробежните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err="1">
                <a:solidFill>
                  <a:srgbClr val="0070C0"/>
                </a:solidFill>
              </a:rPr>
              <a:t>съединители</a:t>
            </a:r>
            <a:r>
              <a:rPr lang="ru-RU" dirty="0">
                <a:solidFill>
                  <a:srgbClr val="0070C0"/>
                </a:solidFill>
              </a:rPr>
              <a:t>  </a:t>
            </a:r>
            <a:r>
              <a:rPr lang="ru-RU" dirty="0"/>
              <a:t>служат за автоматично </a:t>
            </a:r>
            <a:r>
              <a:rPr lang="ru-RU" dirty="0" err="1"/>
              <a:t>включване</a:t>
            </a:r>
            <a:r>
              <a:rPr lang="ru-RU" dirty="0"/>
              <a:t> при определена </a:t>
            </a:r>
            <a:r>
              <a:rPr lang="ru-RU" dirty="0" err="1"/>
              <a:t>ъглова</a:t>
            </a:r>
            <a:r>
              <a:rPr lang="ru-RU" dirty="0"/>
              <a:t> </a:t>
            </a:r>
            <a:r>
              <a:rPr lang="ru-RU" dirty="0" err="1"/>
              <a:t>скорост</a:t>
            </a:r>
            <a:r>
              <a:rPr lang="ru-RU" dirty="0"/>
              <a:t> на </a:t>
            </a:r>
            <a:r>
              <a:rPr lang="ru-RU" dirty="0" err="1"/>
              <a:t>водещия</a:t>
            </a:r>
            <a:r>
              <a:rPr lang="ru-RU" dirty="0"/>
              <a:t> </a:t>
            </a:r>
            <a:r>
              <a:rPr lang="ru-RU" dirty="0" smtClean="0"/>
              <a:t>вал. </a:t>
            </a:r>
            <a:r>
              <a:rPr lang="ru-RU" dirty="0"/>
              <a:t>Те </a:t>
            </a:r>
            <a:r>
              <a:rPr lang="ru-RU" dirty="0" err="1" smtClean="0"/>
              <a:t>представляват</a:t>
            </a:r>
            <a:r>
              <a:rPr lang="ru-RU" dirty="0" smtClean="0"/>
              <a:t> </a:t>
            </a:r>
            <a:r>
              <a:rPr lang="ru-RU" dirty="0" err="1"/>
              <a:t>триещи</a:t>
            </a:r>
            <a:r>
              <a:rPr lang="ru-RU" dirty="0"/>
              <a:t> </a:t>
            </a:r>
            <a:r>
              <a:rPr lang="ru-RU" dirty="0" err="1"/>
              <a:t>съединители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се </a:t>
            </a:r>
            <a:r>
              <a:rPr lang="ru-RU" dirty="0" err="1"/>
              <a:t>включват</a:t>
            </a:r>
            <a:r>
              <a:rPr lang="ru-RU" dirty="0"/>
              <a:t> </a:t>
            </a:r>
            <a:r>
              <a:rPr lang="ru-RU" dirty="0" smtClean="0"/>
              <a:t>вследствие </a:t>
            </a:r>
            <a:r>
              <a:rPr lang="ru-RU" dirty="0" err="1"/>
              <a:t>действието</a:t>
            </a:r>
            <a:r>
              <a:rPr lang="ru-RU" dirty="0"/>
              <a:t> на </a:t>
            </a:r>
            <a:r>
              <a:rPr lang="ru-RU" dirty="0" err="1" smtClean="0"/>
              <a:t>центробежните</a:t>
            </a:r>
            <a:r>
              <a:rPr lang="ru-RU" dirty="0" smtClean="0"/>
              <a:t> </a:t>
            </a:r>
            <a:r>
              <a:rPr lang="ru-RU" dirty="0" err="1"/>
              <a:t>сили</a:t>
            </a:r>
            <a:r>
              <a:rPr lang="ru-RU" dirty="0"/>
              <a:t> – </a:t>
            </a:r>
            <a:r>
              <a:rPr lang="ru-RU" dirty="0" err="1" smtClean="0"/>
              <a:t>челюстите</a:t>
            </a:r>
            <a:r>
              <a:rPr lang="ru-RU" dirty="0" smtClean="0"/>
              <a:t> </a:t>
            </a:r>
            <a:r>
              <a:rPr lang="ru-RU" dirty="0"/>
              <a:t>се </a:t>
            </a:r>
            <a:r>
              <a:rPr lang="ru-RU" dirty="0" err="1"/>
              <a:t>изместват</a:t>
            </a:r>
            <a:r>
              <a:rPr lang="ru-RU" dirty="0"/>
              <a:t>, </a:t>
            </a:r>
            <a:r>
              <a:rPr lang="ru-RU" dirty="0" err="1" smtClean="0"/>
              <a:t>притискат</a:t>
            </a:r>
            <a:r>
              <a:rPr lang="ru-RU" dirty="0" smtClean="0"/>
              <a:t> </a:t>
            </a:r>
            <a:r>
              <a:rPr lang="ru-RU" dirty="0"/>
              <a:t>се </a:t>
            </a:r>
            <a:r>
              <a:rPr lang="ru-RU" dirty="0" err="1"/>
              <a:t>към</a:t>
            </a:r>
            <a:r>
              <a:rPr lang="ru-RU" dirty="0"/>
              <a:t> </a:t>
            </a:r>
            <a:r>
              <a:rPr lang="ru-RU" dirty="0" err="1"/>
              <a:t>водимото</a:t>
            </a:r>
            <a:r>
              <a:rPr lang="ru-RU" dirty="0"/>
              <a:t> звено и става </a:t>
            </a:r>
            <a:r>
              <a:rPr lang="ru-RU" dirty="0" err="1"/>
              <a:t>предаване</a:t>
            </a:r>
            <a:r>
              <a:rPr lang="ru-RU" dirty="0"/>
              <a:t> на </a:t>
            </a:r>
            <a:r>
              <a:rPr lang="ru-RU" dirty="0" err="1"/>
              <a:t>въртящ</a:t>
            </a:r>
            <a:r>
              <a:rPr lang="ru-RU" dirty="0"/>
              <a:t> момент. 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167548"/>
            <a:ext cx="6010963" cy="3196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Action Button: Movie 15">
            <a:hlinkClick r:id="rId3" action="ppaction://program" highlightClick="1"/>
          </p:cNvPr>
          <p:cNvSpPr/>
          <p:nvPr/>
        </p:nvSpPr>
        <p:spPr>
          <a:xfrm>
            <a:off x="107504" y="6221270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1600" y="6453337"/>
            <a:ext cx="33123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https://www.youtube.com/watch?v=8Jr44ybyS7U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05525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5" name="Picture 5" descr="C:\Documents and Settings\Vutko Draganov\Desktop\AutoMechatronics\Transmissions\Twin clutch transmission\Basic idea and components\basic ide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6063" y="1000125"/>
            <a:ext cx="5584825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 descr="C:\Documents and Settings\Vutko Draganov\Desktop\AutoMechatronics\Transmissions\Twin clutch transmission\Basic idea and components\basic ide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50"/>
            <a:ext cx="22860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6" descr="C:\Documents and Settings\Vutko Draganov\Desktop\AutoMechatronics\Transmissions\Twin clutch transmission\Basic idea and components\S-Tron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6063" y="1000125"/>
            <a:ext cx="561975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C:\Documents and Settings\Vutko Draganov\Desktop\AutoMechatronics\Transmissions\Twin clutch transmission\Basic idea and components\dual clutch componen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6063" y="1000125"/>
            <a:ext cx="5838825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 descr="C:\Documents and Settings\Vutko Draganov\Desktop\AutoMechatronics\Transmissions\Twin clutch transmission\Basic idea and components\S-Tron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14563"/>
            <a:ext cx="22860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8" descr="C:\Documents and Settings\Vutko Draganov\Desktop\AutoMechatronics\Transmissions\Twin clutch transmission\Basic idea and components\dual clutch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00500" y="928688"/>
            <a:ext cx="37814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 descr="C:\Documents and Settings\Vutko Draganov\Desktop\AutoMechatronics\Transmissions\Twin clutch transmission\Basic idea and components\dual clutch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3" y="3714750"/>
            <a:ext cx="1857375" cy="196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0" descr="C:\Documents and Settings\Vutko Draganov\Desktop\AutoMechatronics\Transmissions\Twin clutch transmission\Mitsubishi TSS\TC SST 6-spee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86063" y="1000125"/>
            <a:ext cx="5800725" cy="397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9" descr="C:\Documents and Settings\Vutko Draganov\Desktop\AutoMechatronics\Transmissions\Twin clutch transmission\Basic idea and components\bg_dualtronic_control_modul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86188" y="928688"/>
            <a:ext cx="40005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Action Button: Movie 28">
            <a:hlinkClick r:id="rId8" action="ppaction://hlinkfile" highlightClick="1"/>
          </p:cNvPr>
          <p:cNvSpPr/>
          <p:nvPr/>
        </p:nvSpPr>
        <p:spPr>
          <a:xfrm>
            <a:off x="7143750" y="5214938"/>
            <a:ext cx="1000125" cy="642937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30" name="Picture 2" descr="ZF_7DT-45_l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428875" y="714375"/>
            <a:ext cx="6215063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9" descr="C:\Documents and Settings\Vutko Draganov\Desktop\AutoMechatronics\Transmissions\Twin clutch transmission\Basic idea and components\bg_dualtronic_control_modul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14563" y="4429125"/>
            <a:ext cx="14192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Управляем двоен съединител</a:t>
            </a:r>
          </a:p>
          <a:p>
            <a:pPr marL="109537" indent="0" algn="ctr">
              <a:buNone/>
            </a:pP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004048" y="5877272"/>
            <a:ext cx="3456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https://www.youtube.com/watch?v=hExoiR3zU_Q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7640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онтейнер за съдържание 5"/>
          <p:cNvSpPr txBox="1">
            <a:spLocks/>
          </p:cNvSpPr>
          <p:nvPr/>
        </p:nvSpPr>
        <p:spPr bwMode="auto">
          <a:xfrm>
            <a:off x="385766" y="2420888"/>
            <a:ext cx="8712968" cy="57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55588" algn="l" rtl="0" fontAlgn="base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0713" indent="-228600" algn="l" rtl="0" fontAlgn="base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537" indent="0" algn="ctr">
              <a:buNone/>
            </a:pPr>
            <a:r>
              <a:rPr lang="bg-BG" sz="3600" dirty="0" smtClean="0">
                <a:solidFill>
                  <a:srgbClr val="FF0000"/>
                </a:solidFill>
              </a:rPr>
              <a:t>Благодаря за вниманието!</a:t>
            </a:r>
            <a:endParaRPr lang="bg-BG" sz="3600" dirty="0">
              <a:solidFill>
                <a:srgbClr val="FF0000"/>
              </a:solidFill>
            </a:endParaRPr>
          </a:p>
        </p:txBody>
      </p:sp>
      <p:sp>
        <p:nvSpPr>
          <p:cNvPr id="11" name="Rectangle 8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4" name="Rectangle 8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6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8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4" name="Rectangle 4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36" name="Rectangle 5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41" name="Rectangle 27"/>
          <p:cNvSpPr>
            <a:spLocks noChangeArrowheads="1"/>
          </p:cNvSpPr>
          <p:nvPr/>
        </p:nvSpPr>
        <p:spPr bwMode="auto">
          <a:xfrm>
            <a:off x="0" y="99626"/>
            <a:ext cx="401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0" y="471101"/>
            <a:ext cx="4876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      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40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pic>
        <p:nvPicPr>
          <p:cNvPr id="28" name="Picture 27" descr="8_1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219" y="3124308"/>
            <a:ext cx="4752528" cy="353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9552" y="865729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Съединения чрез занитване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3040" y="1268760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 smtClean="0"/>
              <a:t>Две или повече части се допират по плоски, цилиндрични или други повърхнини и се свързват посредством съединителни елементи, наречени </a:t>
            </a:r>
            <a:r>
              <a:rPr lang="bg-BG" i="1" dirty="0" smtClean="0"/>
              <a:t>нитове</a:t>
            </a:r>
            <a:r>
              <a:rPr lang="bg-BG" dirty="0" smtClean="0"/>
              <a:t>. </a:t>
            </a:r>
            <a:endParaRPr lang="en-US" dirty="0"/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467544" y="2204864"/>
            <a:ext cx="849694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Нитът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Times New Roman" pitchFamily="18" charset="0"/>
                <a:cs typeface="Arial" pitchFamily="34" charset="0"/>
              </a:rPr>
              <a:t> е цилиндрично метално тяло – стебло, което от единия край завършва с опорна глава, а при занитването се образува втората – затваряща глава.</a:t>
            </a:r>
            <a:endParaRPr kumimoji="0" lang="bg-BG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60232" y="3212976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1 - стебло на нита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660232" y="3573016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2,3 - детайли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660232" y="4005064"/>
            <a:ext cx="20585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4 - поддържащ </a:t>
            </a:r>
          </a:p>
          <a:p>
            <a:r>
              <a:rPr lang="bg-BG" dirty="0" smtClean="0"/>
              <a:t>      елемент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660232" y="4653136"/>
            <a:ext cx="18838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5 - затваряща </a:t>
            </a:r>
          </a:p>
          <a:p>
            <a:r>
              <a:rPr lang="bg-BG" dirty="0" smtClean="0"/>
              <a:t>      глава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660232" y="5301208"/>
            <a:ext cx="2518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6 - нитова щанца – </a:t>
            </a:r>
          </a:p>
          <a:p>
            <a:r>
              <a:rPr lang="bg-BG" dirty="0" smtClean="0"/>
              <a:t>      главичар </a:t>
            </a:r>
            <a:endParaRPr lang="en-US" dirty="0"/>
          </a:p>
        </p:txBody>
      </p:sp>
      <p:sp>
        <p:nvSpPr>
          <p:cNvPr id="22" name="Action Button: Movie 21">
            <a:hlinkClick r:id="rId4" action="ppaction://program" highlightClick="1"/>
          </p:cNvPr>
          <p:cNvSpPr/>
          <p:nvPr/>
        </p:nvSpPr>
        <p:spPr>
          <a:xfrm>
            <a:off x="6156176" y="6021288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80112" y="6606843"/>
            <a:ext cx="3294112" cy="25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https://www.youtube.com/watch?v=9aoXmzdSf_I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69" grpId="0"/>
      <p:bldP spid="29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2" name="Picture 21" descr="Rivets-heads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327" y="692696"/>
            <a:ext cx="8813418" cy="271155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25" name="Picture 24" descr="Fig_8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5674" y="3861047"/>
            <a:ext cx="4369096" cy="260818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70522"/>
            <a:ext cx="3333750" cy="781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344184"/>
            <a:ext cx="3333750" cy="78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3" y="5270990"/>
            <a:ext cx="3333750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24" y="6062590"/>
            <a:ext cx="333375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8_3_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6176" y="1268760"/>
            <a:ext cx="2349542" cy="1872208"/>
          </a:xfrm>
          <a:prstGeom prst="rect">
            <a:avLst/>
          </a:prstGeom>
        </p:spPr>
      </p:pic>
      <p:pic>
        <p:nvPicPr>
          <p:cNvPr id="14" name="Picture 13" descr="8_3a_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484784"/>
            <a:ext cx="4032448" cy="14602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6" name="Rectangle 15"/>
          <p:cNvSpPr/>
          <p:nvPr/>
        </p:nvSpPr>
        <p:spPr>
          <a:xfrm>
            <a:off x="611560" y="980728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Тръбни нитови съединения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012160" y="836712"/>
            <a:ext cx="2579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g-BG" dirty="0" smtClean="0"/>
              <a:t>Експлозивни нитове </a:t>
            </a:r>
            <a:endParaRPr lang="en-US" dirty="0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3212976"/>
            <a:ext cx="88924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318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Според предназначението</a:t>
            </a:r>
            <a:r>
              <a:rPr kumimoji="0" lang="bg-BG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bg-BG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си нитовите съединения биват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: </a:t>
            </a:r>
            <a:endParaRPr kumimoji="0" lang="bg-BG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99592" y="357301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bg-BG" dirty="0" smtClean="0">
                <a:solidFill>
                  <a:srgbClr val="FF0000"/>
                </a:solidFill>
              </a:rPr>
              <a:t> </a:t>
            </a:r>
            <a:r>
              <a:rPr lang="bg-BG" dirty="0" smtClean="0"/>
              <a:t>здрави нитови съединения, натоварени със значителни сили без да е необходимо да се осигурява плътност на съединението, прилагат се в метални конструкции;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99592" y="4437112"/>
            <a:ext cx="7992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bg-BG" dirty="0" smtClean="0">
                <a:solidFill>
                  <a:srgbClr val="FF0000"/>
                </a:solidFill>
              </a:rPr>
              <a:t> </a:t>
            </a:r>
            <a:r>
              <a:rPr lang="bg-BG" dirty="0" smtClean="0"/>
              <a:t>плътни нитови съединения – не са натоварени със значителни сили, осигуряват плътност на съединението и се прилагат в съдове за течности и газове при малки налягания;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99592" y="5373216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bg-BG" dirty="0" smtClean="0">
                <a:solidFill>
                  <a:srgbClr val="FF0000"/>
                </a:solidFill>
              </a:rPr>
              <a:t> </a:t>
            </a:r>
            <a:r>
              <a:rPr lang="bg-BG" dirty="0" smtClean="0"/>
              <a:t>здраво-плътни нитови съединения - натоварени са със значителни сили, осигуряват необходимата якост и плътност, прилагат се в парни котли, резервоари за сгъстени газове и др.</a:t>
            </a:r>
            <a:endParaRPr lang="en-US" dirty="0"/>
          </a:p>
        </p:txBody>
      </p:sp>
      <p:sp>
        <p:nvSpPr>
          <p:cNvPr id="25" name="Action Button: Movie 24">
            <a:hlinkClick r:id="rId4" action="ppaction://program" highlightClick="1"/>
          </p:cNvPr>
          <p:cNvSpPr/>
          <p:nvPr/>
        </p:nvSpPr>
        <p:spPr>
          <a:xfrm>
            <a:off x="4932040" y="6237312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475656" y="6381328"/>
            <a:ext cx="3294112" cy="25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https://www.youtube.com/watch?v=qUEbePVyS3c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0178" grpId="0"/>
      <p:bldP spid="20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19" descr="8_4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1680" y="1556792"/>
            <a:ext cx="6048672" cy="3246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ectangle 21"/>
          <p:cNvSpPr/>
          <p:nvPr/>
        </p:nvSpPr>
        <p:spPr>
          <a:xfrm>
            <a:off x="179512" y="692696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Нитовите съединения в уредостроенето не се пресмятат якостно, а се избират по конструктивни съображения.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59024" y="4941168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bg-BG" dirty="0" smtClean="0"/>
              <a:t>При по-отговорни случаи нитовите съединения се пресмятат на смачкване и срязване.</a:t>
            </a:r>
            <a:endParaRPr lang="en-US" dirty="0"/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6081" name="Object 1"/>
          <p:cNvGraphicFramePr>
            <a:graphicFrameLocks noChangeAspect="1"/>
          </p:cNvGraphicFramePr>
          <p:nvPr/>
        </p:nvGraphicFramePr>
        <p:xfrm>
          <a:off x="3635896" y="5589240"/>
          <a:ext cx="2065337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0" r:id="rId5" imgW="1040948" imgH="406224" progId="">
                  <p:embed/>
                </p:oleObj>
              </mc:Choice>
              <mc:Fallback>
                <p:oleObj r:id="rId5" imgW="1040948" imgH="406224" progId="">
                  <p:embed/>
                  <p:pic>
                    <p:nvPicPr>
                      <p:cNvPr id="0" name="Picture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5589240"/>
                        <a:ext cx="2065337" cy="8143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6083" name="Object 3"/>
          <p:cNvGraphicFramePr>
            <a:graphicFrameLocks noChangeAspect="1"/>
          </p:cNvGraphicFramePr>
          <p:nvPr/>
        </p:nvGraphicFramePr>
        <p:xfrm>
          <a:off x="6588224" y="5589240"/>
          <a:ext cx="2157412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71" r:id="rId7" imgW="1079500" imgH="419100" progId="">
                  <p:embed/>
                </p:oleObj>
              </mc:Choice>
              <mc:Fallback>
                <p:oleObj r:id="rId7" imgW="1079500" imgH="419100" progId="">
                  <p:embed/>
                  <p:pic>
                    <p:nvPicPr>
                      <p:cNvPr id="0" name="Picture 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5589240"/>
                        <a:ext cx="2157412" cy="839787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Контейнер за съдържание 5"/>
          <p:cNvSpPr>
            <a:spLocks noGrp="1"/>
          </p:cNvSpPr>
          <p:nvPr>
            <p:ph sz="quarter" idx="13"/>
          </p:nvPr>
        </p:nvSpPr>
        <p:spPr>
          <a:xfrm>
            <a:off x="713585" y="329010"/>
            <a:ext cx="8205094" cy="579710"/>
          </a:xfrm>
        </p:spPr>
        <p:txBody>
          <a:bodyPr/>
          <a:lstStyle/>
          <a:p>
            <a:pPr marL="109537" indent="0" algn="ctr">
              <a:buNone/>
            </a:pPr>
            <a:r>
              <a:rPr lang="bg-BG" sz="2400" dirty="0" smtClean="0">
                <a:solidFill>
                  <a:srgbClr val="00B0F0"/>
                </a:solidFill>
              </a:rPr>
              <a:t>Неразглобяеми съединения</a:t>
            </a:r>
            <a:endParaRPr lang="bg-BG" sz="2400" dirty="0">
              <a:solidFill>
                <a:srgbClr val="00B0F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3" name="Rectangle 1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15" name="Rectangle 19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bg-BG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39552" y="865729"/>
            <a:ext cx="6390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Съединения чрез заваряване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251520" y="1340768"/>
            <a:ext cx="878497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Заваряването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 е технологичен процес за образуване на неразглобяемо съединение между части от 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еднородни или сходни метали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, при които чрез 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местно нагряване 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се създават условия за 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дифузия и възникване на междуатомно и междумолекулно свързване.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j-lt"/>
              <a:cs typeface="Arial" pitchFamily="34" charset="0"/>
            </a:endParaRPr>
          </a:p>
          <a:p>
            <a:pPr marL="0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Дифузията и появяването на междуатомни и междумолекулни сили на свързване се постигат чрез 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нагряване и употреба на натиск</a:t>
            </a:r>
            <a:r>
              <a:rPr kumimoji="0" lang="bg-BG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itchFamily="18" charset="0"/>
                <a:cs typeface="Arial" pitchFamily="34" charset="0"/>
              </a:rPr>
              <a:t>.</a:t>
            </a:r>
            <a:endParaRPr kumimoji="0" lang="bg-BG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5516" y="3102857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bg-BG" dirty="0">
                <a:solidFill>
                  <a:srgbClr val="FF0000"/>
                </a:solidFill>
              </a:rPr>
              <a:t>Заваряването под налягане </a:t>
            </a:r>
            <a:r>
              <a:rPr lang="bg-BG" dirty="0" smtClean="0">
                <a:solidFill>
                  <a:srgbClr val="FF0000"/>
                </a:solidFill>
              </a:rPr>
              <a:t> </a:t>
            </a:r>
            <a:r>
              <a:rPr lang="bg-BG" dirty="0" smtClean="0"/>
              <a:t>или </a:t>
            </a:r>
            <a:r>
              <a:rPr lang="bg-BG" dirty="0"/>
              <a:t>заваряване в тестообразно (пластично) състояние се изпълнява чрез загряване на частите до температура, по-ниска от температурата на топене, като се упражнява натиск</a:t>
            </a:r>
            <a:r>
              <a:rPr lang="bg-BG" dirty="0" smtClean="0"/>
              <a:t>. Бива: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1448780" y="4149080"/>
            <a:ext cx="6435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bg-BG" dirty="0">
                <a:solidFill>
                  <a:srgbClr val="FF0000"/>
                </a:solidFill>
              </a:rPr>
              <a:t>ковашко</a:t>
            </a:r>
            <a:r>
              <a:rPr lang="bg-BG" dirty="0"/>
              <a:t> – нагряването става в ковашко огнище, а упражняването на натиск – чрез удари с </a:t>
            </a:r>
            <a:r>
              <a:rPr lang="bg-BG" dirty="0" smtClean="0"/>
              <a:t>чук;</a:t>
            </a:r>
            <a:endParaRPr lang="bg-BG" dirty="0"/>
          </a:p>
        </p:txBody>
      </p:sp>
      <p:sp>
        <p:nvSpPr>
          <p:cNvPr id="5" name="Rectangle 4"/>
          <p:cNvSpPr/>
          <p:nvPr/>
        </p:nvSpPr>
        <p:spPr>
          <a:xfrm>
            <a:off x="1448780" y="4793739"/>
            <a:ext cx="63635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ü"/>
            </a:pPr>
            <a:r>
              <a:rPr lang="ru-RU" dirty="0">
                <a:solidFill>
                  <a:srgbClr val="FF0000"/>
                </a:solidFill>
              </a:rPr>
              <a:t>електросъпротивително</a:t>
            </a:r>
            <a:r>
              <a:rPr lang="ru-RU" dirty="0"/>
              <a:t> или контактно – нагряването се извършва в резултат на протичане на електрически ток с голяма сила и ниско напрежение при повишено съпротивление в мястото на контакта на заваряваните детайли.</a:t>
            </a:r>
            <a:endParaRPr lang="bg-BG" dirty="0"/>
          </a:p>
        </p:txBody>
      </p:sp>
      <p:sp>
        <p:nvSpPr>
          <p:cNvPr id="20" name="Action Button: Movie 19">
            <a:hlinkClick r:id="rId2" action="ppaction://program" highlightClick="1"/>
          </p:cNvPr>
          <p:cNvSpPr/>
          <p:nvPr/>
        </p:nvSpPr>
        <p:spPr>
          <a:xfrm>
            <a:off x="179512" y="6237312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ction Button: Movie 21">
            <a:hlinkClick r:id="rId3" action="ppaction://program" highlightClick="1"/>
          </p:cNvPr>
          <p:cNvSpPr/>
          <p:nvPr/>
        </p:nvSpPr>
        <p:spPr>
          <a:xfrm>
            <a:off x="4716016" y="6237312"/>
            <a:ext cx="792088" cy="504056"/>
          </a:xfrm>
          <a:prstGeom prst="actionButtonMovi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15616" y="6381328"/>
            <a:ext cx="33843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https://www.youtube.com/watch?v=IrQqx6yMFrU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5580112" y="6309320"/>
            <a:ext cx="3294112" cy="251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https://www.youtube.com/watch?v=kl8TAVdvE48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30003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Попътна струя">
  <a:themeElements>
    <a:clrScheme name="Попътна струя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Попътна струя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Попътна струя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5903</TotalTime>
  <Words>3136</Words>
  <Application>Microsoft Office PowerPoint</Application>
  <PresentationFormat>On-screen Show (4:3)</PresentationFormat>
  <Paragraphs>294</Paragraphs>
  <Slides>49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Arial Narrow</vt:lpstr>
      <vt:lpstr>Calibri</vt:lpstr>
      <vt:lpstr>Cambria Math</vt:lpstr>
      <vt:lpstr>Georgia</vt:lpstr>
      <vt:lpstr>Lucida Sans Unicode</vt:lpstr>
      <vt:lpstr>Times New Roman</vt:lpstr>
      <vt:lpstr>Trebuchet MS</vt:lpstr>
      <vt:lpstr>Wingdings</vt:lpstr>
      <vt:lpstr>Wingdings 3</vt:lpstr>
      <vt:lpstr>Попътна струя</vt:lpstr>
      <vt:lpstr>Equation</vt:lpstr>
      <vt:lpstr>МАШИННИ СЪЕДИНЕНИЯ</vt:lpstr>
      <vt:lpstr>PowerPoint Presentation</vt:lpstr>
      <vt:lpstr>Машинни съединения</vt:lpstr>
      <vt:lpstr>Машинни съединения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СЪЕДИНИТЕЛИ</vt:lpstr>
      <vt:lpstr>Съединители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Машинознание</dc:title>
  <dc:creator>sasho&amp;yana</dc:creator>
  <cp:lastModifiedBy>Lachezar L. Kochev</cp:lastModifiedBy>
  <cp:revision>438</cp:revision>
  <dcterms:created xsi:type="dcterms:W3CDTF">2012-02-08T18:51:19Z</dcterms:created>
  <dcterms:modified xsi:type="dcterms:W3CDTF">2018-11-27T17:44:06Z</dcterms:modified>
</cp:coreProperties>
</file>